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2"/>
  </p:notesMasterIdLst>
  <p:handoutMasterIdLst>
    <p:handoutMasterId r:id="rId43"/>
  </p:handoutMasterIdLst>
  <p:sldIdLst>
    <p:sldId id="257" r:id="rId2"/>
    <p:sldId id="258" r:id="rId3"/>
    <p:sldId id="318" r:id="rId4"/>
    <p:sldId id="319" r:id="rId5"/>
    <p:sldId id="300" r:id="rId6"/>
    <p:sldId id="274" r:id="rId7"/>
    <p:sldId id="280" r:id="rId8"/>
    <p:sldId id="297" r:id="rId9"/>
    <p:sldId id="298" r:id="rId10"/>
    <p:sldId id="299" r:id="rId11"/>
    <p:sldId id="320" r:id="rId12"/>
    <p:sldId id="287" r:id="rId13"/>
    <p:sldId id="323" r:id="rId14"/>
    <p:sldId id="307" r:id="rId15"/>
    <p:sldId id="312" r:id="rId16"/>
    <p:sldId id="313" r:id="rId17"/>
    <p:sldId id="309" r:id="rId18"/>
    <p:sldId id="310" r:id="rId19"/>
    <p:sldId id="314" r:id="rId20"/>
    <p:sldId id="321" r:id="rId21"/>
    <p:sldId id="322" r:id="rId22"/>
    <p:sldId id="327" r:id="rId23"/>
    <p:sldId id="286" r:id="rId24"/>
    <p:sldId id="311" r:id="rId25"/>
    <p:sldId id="289" r:id="rId26"/>
    <p:sldId id="324" r:id="rId27"/>
    <p:sldId id="325" r:id="rId28"/>
    <p:sldId id="326" r:id="rId29"/>
    <p:sldId id="315" r:id="rId30"/>
    <p:sldId id="301" r:id="rId31"/>
    <p:sldId id="290" r:id="rId32"/>
    <p:sldId id="291" r:id="rId33"/>
    <p:sldId id="292" r:id="rId34"/>
    <p:sldId id="293" r:id="rId35"/>
    <p:sldId id="302" r:id="rId36"/>
    <p:sldId id="303" r:id="rId37"/>
    <p:sldId id="304" r:id="rId38"/>
    <p:sldId id="316" r:id="rId39"/>
    <p:sldId id="294" r:id="rId40"/>
    <p:sldId id="271" r:id="rId4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3E3E3"/>
    <a:srgbClr val="C40836"/>
    <a:srgbClr val="5C5C5C"/>
    <a:srgbClr val="C01B1C"/>
    <a:srgbClr val="590F4A"/>
    <a:srgbClr val="166813"/>
    <a:srgbClr val="004FBB"/>
    <a:srgbClr val="383838"/>
    <a:srgbClr val="00A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2"/>
    <p:restoredTop sz="94647"/>
  </p:normalViewPr>
  <p:slideViewPr>
    <p:cSldViewPr snapToGrid="0">
      <p:cViewPr>
        <p:scale>
          <a:sx n="165" d="100"/>
          <a:sy n="165" d="100"/>
        </p:scale>
        <p:origin x="2192" y="1136"/>
      </p:cViewPr>
      <p:guideLst>
        <p:guide orient="horz" pos="162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6E606-A10F-224D-985D-2B96CE18CE37}" type="datetimeFigureOut">
              <a:rPr lang="en-US" smtClean="0"/>
              <a:pPr/>
              <a:t>11/17/17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8AA6-3752-434A-BDF7-58C9E8FDA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84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0EEA6-3FE3-4FAA-B648-A79F7B237411}" type="datetimeFigureOut">
              <a:rPr lang="en-AU" smtClean="0"/>
              <a:pPr/>
              <a:t>17/11/17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60B50-68CE-4856-A7F5-953E39274F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4075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4C34-8755-8941-A33C-16ACD4942A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87" y="-5701"/>
            <a:ext cx="9320054" cy="5242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383619"/>
            <a:ext cx="8424936" cy="162017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057804"/>
            <a:ext cx="8424936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1"/>
            <a:ext cx="8352928" cy="3423827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03498"/>
            <a:ext cx="8352928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29612"/>
            <a:ext cx="8352928" cy="26462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00151"/>
            <a:ext cx="4104456" cy="342382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00151"/>
            <a:ext cx="4176464" cy="342382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200151"/>
            <a:ext cx="8352928" cy="34238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35206" y="4968848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" y="4821422"/>
            <a:ext cx="9136426" cy="3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72" r:id="rId4"/>
    <p:sldLayoutId id="2147483674" r:id="rId5"/>
    <p:sldLayoutId id="214748367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383619"/>
            <a:ext cx="8424936" cy="1620179"/>
          </a:xfrm>
        </p:spPr>
        <p:txBody>
          <a:bodyPr>
            <a:noAutofit/>
          </a:bodyPr>
          <a:lstStyle/>
          <a:p>
            <a:r>
              <a:rPr lang="en-AU" sz="4800" dirty="0" smtClean="0"/>
              <a:t>Re-Engineering the Root of the DNS</a:t>
            </a:r>
            <a:endParaRPr lang="en-AU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463871"/>
            <a:ext cx="8424936" cy="931630"/>
          </a:xfrm>
        </p:spPr>
        <p:txBody>
          <a:bodyPr>
            <a:normAutofit/>
          </a:bodyPr>
          <a:lstStyle/>
          <a:p>
            <a:r>
              <a:rPr lang="en-AU" sz="1800" dirty="0" smtClean="0">
                <a:latin typeface="AhnbergHand" charset="0"/>
                <a:ea typeface="AhnbergHand" charset="0"/>
                <a:cs typeface="AhnbergHand" charset="0"/>
              </a:rPr>
              <a:t>Geoff Huston,</a:t>
            </a:r>
          </a:p>
          <a:p>
            <a:r>
              <a:rPr lang="en-AU" sz="1800" dirty="0" smtClean="0">
                <a:latin typeface="AhnbergHand" charset="0"/>
                <a:ea typeface="AhnbergHand" charset="0"/>
                <a:cs typeface="AhnbergHand" charset="0"/>
              </a:rPr>
              <a:t>Chief Scientist APNIC</a:t>
            </a:r>
            <a:endParaRPr lang="en-AU" sz="1800" dirty="0">
              <a:latin typeface="AhnbergHand" charset="0"/>
              <a:ea typeface="AhnbergHand" charset="0"/>
              <a:cs typeface="AhnbergHand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293" y="3463871"/>
            <a:ext cx="596466" cy="62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8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Resolving</a:t>
            </a:r>
            <a:r>
              <a:rPr lang="en-US" dirty="0"/>
              <a:t> a DNS Name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8239" y="1264069"/>
            <a:ext cx="26116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>
                <a:solidFill>
                  <a:schemeClr val="bg1">
                    <a:lumMod val="65000"/>
                  </a:schemeClr>
                </a:solidFill>
              </a:rPr>
              <a:t>Qname</a:t>
            </a:r>
            <a:r>
              <a:rPr lang="en-US" sz="135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1350" i="1" dirty="0" err="1">
                <a:solidFill>
                  <a:schemeClr val="bg1">
                    <a:lumMod val="65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www.example.com</a:t>
            </a:r>
            <a:r>
              <a:rPr lang="en-US" sz="1350" i="1" dirty="0">
                <a:solidFill>
                  <a:schemeClr val="bg1">
                    <a:lumMod val="65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.</a:t>
            </a:r>
            <a:r>
              <a:rPr lang="en-US" sz="1350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3399" y="1391819"/>
            <a:ext cx="20745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>
                    <a:lumMod val="65000"/>
                  </a:schemeClr>
                </a:solidFill>
              </a:rPr>
              <a:t>. (“root”) zone server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8239" y="1847526"/>
            <a:ext cx="30123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>
                    <a:lumMod val="65000"/>
                  </a:schemeClr>
                </a:solidFill>
              </a:rPr>
              <a:t>Response: </a:t>
            </a:r>
            <a:r>
              <a:rPr lang="en-US" sz="1350" i="1" dirty="0">
                <a:solidFill>
                  <a:schemeClr val="bg1">
                    <a:lumMod val="65000"/>
                  </a:schemeClr>
                </a:solidFill>
              </a:rPr>
              <a:t>servers for the </a:t>
            </a:r>
            <a:r>
              <a:rPr lang="en-US" sz="1350" i="1" dirty="0">
                <a:solidFill>
                  <a:schemeClr val="bg1">
                    <a:lumMod val="65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com</a:t>
            </a:r>
            <a:r>
              <a:rPr lang="en-US" sz="1350" i="1" dirty="0">
                <a:solidFill>
                  <a:schemeClr val="bg1">
                    <a:lumMod val="65000"/>
                  </a:schemeClr>
                </a:solidFill>
              </a:rPr>
              <a:t>. zone</a:t>
            </a:r>
          </a:p>
        </p:txBody>
      </p:sp>
      <p:sp>
        <p:nvSpPr>
          <p:cNvPr id="16" name="Freeform 15"/>
          <p:cNvSpPr/>
          <p:nvPr/>
        </p:nvSpPr>
        <p:spPr>
          <a:xfrm>
            <a:off x="2806331" y="1171508"/>
            <a:ext cx="901349" cy="220311"/>
          </a:xfrm>
          <a:custGeom>
            <a:avLst/>
            <a:gdLst>
              <a:gd name="connsiteX0" fmla="*/ 0 w 1201798"/>
              <a:gd name="connsiteY0" fmla="*/ 184439 h 293748"/>
              <a:gd name="connsiteX1" fmla="*/ 647700 w 1201798"/>
              <a:gd name="connsiteY1" fmla="*/ 1559 h 293748"/>
              <a:gd name="connsiteX2" fmla="*/ 1165860 w 1201798"/>
              <a:gd name="connsiteY2" fmla="*/ 275879 h 293748"/>
              <a:gd name="connsiteX3" fmla="*/ 1158240 w 1201798"/>
              <a:gd name="connsiteY3" fmla="*/ 85379 h 293748"/>
              <a:gd name="connsiteX4" fmla="*/ 1165860 w 1201798"/>
              <a:gd name="connsiteY4" fmla="*/ 291119 h 293748"/>
              <a:gd name="connsiteX5" fmla="*/ 845820 w 1201798"/>
              <a:gd name="connsiteY5" fmla="*/ 207299 h 29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1798" h="293748">
                <a:moveTo>
                  <a:pt x="0" y="184439"/>
                </a:moveTo>
                <a:cubicBezTo>
                  <a:pt x="226695" y="85379"/>
                  <a:pt x="453390" y="-13681"/>
                  <a:pt x="647700" y="1559"/>
                </a:cubicBezTo>
                <a:cubicBezTo>
                  <a:pt x="842010" y="16799"/>
                  <a:pt x="1080770" y="261909"/>
                  <a:pt x="1165860" y="275879"/>
                </a:cubicBezTo>
                <a:cubicBezTo>
                  <a:pt x="1250950" y="289849"/>
                  <a:pt x="1158240" y="82839"/>
                  <a:pt x="1158240" y="85379"/>
                </a:cubicBezTo>
                <a:cubicBezTo>
                  <a:pt x="1158240" y="87919"/>
                  <a:pt x="1217930" y="270799"/>
                  <a:pt x="1165860" y="291119"/>
                </a:cubicBezTo>
                <a:cubicBezTo>
                  <a:pt x="1113790" y="311439"/>
                  <a:pt x="845820" y="207299"/>
                  <a:pt x="845820" y="20729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964605" y="1606731"/>
            <a:ext cx="1743075" cy="261763"/>
          </a:xfrm>
          <a:custGeom>
            <a:avLst/>
            <a:gdLst>
              <a:gd name="connsiteX0" fmla="*/ 2324100 w 2324100"/>
              <a:gd name="connsiteY0" fmla="*/ 152734 h 349017"/>
              <a:gd name="connsiteX1" fmla="*/ 1775460 w 2324100"/>
              <a:gd name="connsiteY1" fmla="*/ 221314 h 349017"/>
              <a:gd name="connsiteX2" fmla="*/ 800100 w 2324100"/>
              <a:gd name="connsiteY2" fmla="*/ 114634 h 349017"/>
              <a:gd name="connsiteX3" fmla="*/ 289560 w 2324100"/>
              <a:gd name="connsiteY3" fmla="*/ 7954 h 349017"/>
              <a:gd name="connsiteX4" fmla="*/ 38100 w 2324100"/>
              <a:gd name="connsiteY4" fmla="*/ 343234 h 349017"/>
              <a:gd name="connsiteX5" fmla="*/ 220980 w 2324100"/>
              <a:gd name="connsiteY5" fmla="*/ 228934 h 349017"/>
              <a:gd name="connsiteX6" fmla="*/ 38100 w 2324100"/>
              <a:gd name="connsiteY6" fmla="*/ 343234 h 349017"/>
              <a:gd name="connsiteX7" fmla="*/ 0 w 2324100"/>
              <a:gd name="connsiteY7" fmla="*/ 259414 h 34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4100" h="349017">
                <a:moveTo>
                  <a:pt x="2324100" y="152734"/>
                </a:moveTo>
                <a:cubicBezTo>
                  <a:pt x="2176780" y="190199"/>
                  <a:pt x="2029460" y="227664"/>
                  <a:pt x="1775460" y="221314"/>
                </a:cubicBezTo>
                <a:cubicBezTo>
                  <a:pt x="1521460" y="214964"/>
                  <a:pt x="1047750" y="150194"/>
                  <a:pt x="800100" y="114634"/>
                </a:cubicBezTo>
                <a:cubicBezTo>
                  <a:pt x="552450" y="79074"/>
                  <a:pt x="416560" y="-30146"/>
                  <a:pt x="289560" y="7954"/>
                </a:cubicBezTo>
                <a:cubicBezTo>
                  <a:pt x="162560" y="46054"/>
                  <a:pt x="49530" y="306404"/>
                  <a:pt x="38100" y="343234"/>
                </a:cubicBezTo>
                <a:cubicBezTo>
                  <a:pt x="26670" y="380064"/>
                  <a:pt x="220980" y="228934"/>
                  <a:pt x="220980" y="228934"/>
                </a:cubicBezTo>
                <a:cubicBezTo>
                  <a:pt x="220980" y="228934"/>
                  <a:pt x="74930" y="338154"/>
                  <a:pt x="38100" y="343234"/>
                </a:cubicBezTo>
                <a:cubicBezTo>
                  <a:pt x="1270" y="348314"/>
                  <a:pt x="0" y="259414"/>
                  <a:pt x="0" y="25941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9115" y="2395758"/>
            <a:ext cx="16459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>
                    <a:lumMod val="65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com.</a:t>
            </a:r>
            <a:r>
              <a:rPr lang="en-US" sz="1350" dirty="0">
                <a:solidFill>
                  <a:schemeClr val="bg1">
                    <a:lumMod val="65000"/>
                  </a:schemeClr>
                </a:solidFill>
              </a:rPr>
              <a:t> zone server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04498" y="2375000"/>
            <a:ext cx="26116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>
                <a:solidFill>
                  <a:schemeClr val="bg1">
                    <a:lumMod val="65000"/>
                  </a:schemeClr>
                </a:solidFill>
              </a:rPr>
              <a:t>Qname</a:t>
            </a:r>
            <a:r>
              <a:rPr lang="en-US" sz="135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1350" i="1" dirty="0" err="1">
                <a:solidFill>
                  <a:schemeClr val="bg1">
                    <a:lumMod val="65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www.example.com</a:t>
            </a:r>
            <a:r>
              <a:rPr lang="en-US" sz="1350" i="1" dirty="0">
                <a:solidFill>
                  <a:schemeClr val="bg1">
                    <a:lumMod val="65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.</a:t>
            </a:r>
            <a:r>
              <a:rPr lang="en-US" sz="1350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15927" y="2689852"/>
            <a:ext cx="38876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>
                    <a:lumMod val="65000"/>
                  </a:schemeClr>
                </a:solidFill>
              </a:rPr>
              <a:t>Response: </a:t>
            </a:r>
            <a:r>
              <a:rPr lang="en-US" sz="1350" i="1" dirty="0">
                <a:solidFill>
                  <a:schemeClr val="bg1">
                    <a:lumMod val="65000"/>
                  </a:schemeClr>
                </a:solidFill>
              </a:rPr>
              <a:t>servers for the </a:t>
            </a:r>
            <a:r>
              <a:rPr lang="en-US" sz="1350" i="1" dirty="0" err="1">
                <a:solidFill>
                  <a:schemeClr val="bg1">
                    <a:lumMod val="65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example.com</a:t>
            </a:r>
            <a:r>
              <a:rPr lang="en-US" sz="1350" i="1" dirty="0">
                <a:solidFill>
                  <a:schemeClr val="bg1">
                    <a:lumMod val="65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.</a:t>
            </a:r>
            <a:r>
              <a:rPr lang="en-US" sz="1350" i="1" dirty="0">
                <a:solidFill>
                  <a:schemeClr val="bg1">
                    <a:lumMod val="65000"/>
                  </a:schemeClr>
                </a:solidFill>
              </a:rPr>
              <a:t> zone</a:t>
            </a:r>
          </a:p>
        </p:txBody>
      </p:sp>
      <p:sp>
        <p:nvSpPr>
          <p:cNvPr id="21" name="Freeform 20"/>
          <p:cNvSpPr/>
          <p:nvPr/>
        </p:nvSpPr>
        <p:spPr>
          <a:xfrm>
            <a:off x="3598403" y="2232700"/>
            <a:ext cx="910427" cy="211527"/>
          </a:xfrm>
          <a:custGeom>
            <a:avLst/>
            <a:gdLst>
              <a:gd name="connsiteX0" fmla="*/ 0 w 1213903"/>
              <a:gd name="connsiteY0" fmla="*/ 282036 h 282036"/>
              <a:gd name="connsiteX1" fmla="*/ 624840 w 1213903"/>
              <a:gd name="connsiteY1" fmla="*/ 228696 h 282036"/>
              <a:gd name="connsiteX2" fmla="*/ 1074420 w 1213903"/>
              <a:gd name="connsiteY2" fmla="*/ 96 h 282036"/>
              <a:gd name="connsiteX3" fmla="*/ 1196340 w 1213903"/>
              <a:gd name="connsiteY3" fmla="*/ 198216 h 282036"/>
              <a:gd name="connsiteX4" fmla="*/ 1211580 w 1213903"/>
              <a:gd name="connsiteY4" fmla="*/ 38196 h 282036"/>
              <a:gd name="connsiteX5" fmla="*/ 1181100 w 1213903"/>
              <a:gd name="connsiteY5" fmla="*/ 213456 h 282036"/>
              <a:gd name="connsiteX6" fmla="*/ 1097280 w 1213903"/>
              <a:gd name="connsiteY6" fmla="*/ 160116 h 28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3903" h="282036">
                <a:moveTo>
                  <a:pt x="0" y="282036"/>
                </a:moveTo>
                <a:cubicBezTo>
                  <a:pt x="222885" y="278861"/>
                  <a:pt x="445770" y="275686"/>
                  <a:pt x="624840" y="228696"/>
                </a:cubicBezTo>
                <a:cubicBezTo>
                  <a:pt x="803910" y="181706"/>
                  <a:pt x="979170" y="5176"/>
                  <a:pt x="1074420" y="96"/>
                </a:cubicBezTo>
                <a:cubicBezTo>
                  <a:pt x="1169670" y="-4984"/>
                  <a:pt x="1173480" y="191866"/>
                  <a:pt x="1196340" y="198216"/>
                </a:cubicBezTo>
                <a:cubicBezTo>
                  <a:pt x="1219200" y="204566"/>
                  <a:pt x="1214120" y="35656"/>
                  <a:pt x="1211580" y="38196"/>
                </a:cubicBezTo>
                <a:cubicBezTo>
                  <a:pt x="1209040" y="40736"/>
                  <a:pt x="1200150" y="193136"/>
                  <a:pt x="1181100" y="213456"/>
                </a:cubicBezTo>
                <a:cubicBezTo>
                  <a:pt x="1162050" y="233776"/>
                  <a:pt x="1097280" y="160116"/>
                  <a:pt x="1097280" y="160116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Freeform 21"/>
          <p:cNvSpPr/>
          <p:nvPr/>
        </p:nvSpPr>
        <p:spPr>
          <a:xfrm>
            <a:off x="3533809" y="2615228"/>
            <a:ext cx="954405" cy="186023"/>
          </a:xfrm>
          <a:custGeom>
            <a:avLst/>
            <a:gdLst>
              <a:gd name="connsiteX0" fmla="*/ 1272540 w 1272540"/>
              <a:gd name="connsiteY0" fmla="*/ 22612 h 248030"/>
              <a:gd name="connsiteX1" fmla="*/ 1196340 w 1272540"/>
              <a:gd name="connsiteY1" fmla="*/ 243592 h 248030"/>
              <a:gd name="connsiteX2" fmla="*/ 883920 w 1272540"/>
              <a:gd name="connsiteY2" fmla="*/ 159772 h 248030"/>
              <a:gd name="connsiteX3" fmla="*/ 533400 w 1272540"/>
              <a:gd name="connsiteY3" fmla="*/ 30232 h 248030"/>
              <a:gd name="connsiteX4" fmla="*/ 175260 w 1272540"/>
              <a:gd name="connsiteY4" fmla="*/ 14992 h 248030"/>
              <a:gd name="connsiteX5" fmla="*/ 76200 w 1272540"/>
              <a:gd name="connsiteY5" fmla="*/ 213112 h 248030"/>
              <a:gd name="connsiteX6" fmla="*/ 167640 w 1272540"/>
              <a:gd name="connsiteY6" fmla="*/ 129292 h 248030"/>
              <a:gd name="connsiteX7" fmla="*/ 60960 w 1272540"/>
              <a:gd name="connsiteY7" fmla="*/ 220732 h 248030"/>
              <a:gd name="connsiteX8" fmla="*/ 0 w 1272540"/>
              <a:gd name="connsiteY8" fmla="*/ 91192 h 24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2540" h="248030">
                <a:moveTo>
                  <a:pt x="1272540" y="22612"/>
                </a:moveTo>
                <a:cubicBezTo>
                  <a:pt x="1266825" y="121672"/>
                  <a:pt x="1261110" y="220732"/>
                  <a:pt x="1196340" y="243592"/>
                </a:cubicBezTo>
                <a:cubicBezTo>
                  <a:pt x="1131570" y="266452"/>
                  <a:pt x="994410" y="195332"/>
                  <a:pt x="883920" y="159772"/>
                </a:cubicBezTo>
                <a:cubicBezTo>
                  <a:pt x="773430" y="124212"/>
                  <a:pt x="651510" y="54362"/>
                  <a:pt x="533400" y="30232"/>
                </a:cubicBezTo>
                <a:cubicBezTo>
                  <a:pt x="415290" y="6102"/>
                  <a:pt x="251460" y="-15488"/>
                  <a:pt x="175260" y="14992"/>
                </a:cubicBezTo>
                <a:cubicBezTo>
                  <a:pt x="99060" y="45472"/>
                  <a:pt x="77470" y="194062"/>
                  <a:pt x="76200" y="213112"/>
                </a:cubicBezTo>
                <a:cubicBezTo>
                  <a:pt x="74930" y="232162"/>
                  <a:pt x="170180" y="128022"/>
                  <a:pt x="167640" y="129292"/>
                </a:cubicBezTo>
                <a:cubicBezTo>
                  <a:pt x="165100" y="130562"/>
                  <a:pt x="88900" y="227082"/>
                  <a:pt x="60960" y="220732"/>
                </a:cubicBezTo>
                <a:cubicBezTo>
                  <a:pt x="33020" y="214382"/>
                  <a:pt x="0" y="91192"/>
                  <a:pt x="0" y="91192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615455" y="1795052"/>
            <a:ext cx="397168" cy="352148"/>
          </a:xfrm>
          <a:custGeom>
            <a:avLst/>
            <a:gdLst>
              <a:gd name="connsiteX0" fmla="*/ 11325 w 529557"/>
              <a:gd name="connsiteY0" fmla="*/ 0 h 469531"/>
              <a:gd name="connsiteX1" fmla="*/ 64665 w 529557"/>
              <a:gd name="connsiteY1" fmla="*/ 83820 h 469531"/>
              <a:gd name="connsiteX2" fmla="*/ 506625 w 529557"/>
              <a:gd name="connsiteY2" fmla="*/ 434340 h 469531"/>
              <a:gd name="connsiteX3" fmla="*/ 468525 w 529557"/>
              <a:gd name="connsiteY3" fmla="*/ 236220 h 469531"/>
              <a:gd name="connsiteX4" fmla="*/ 521865 w 529557"/>
              <a:gd name="connsiteY4" fmla="*/ 464820 h 469531"/>
              <a:gd name="connsiteX5" fmla="*/ 270405 w 529557"/>
              <a:gd name="connsiteY5" fmla="*/ 396240 h 46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557" h="469531">
                <a:moveTo>
                  <a:pt x="11325" y="0"/>
                </a:moveTo>
                <a:cubicBezTo>
                  <a:pt x="-3280" y="5715"/>
                  <a:pt x="-17885" y="11430"/>
                  <a:pt x="64665" y="83820"/>
                </a:cubicBezTo>
                <a:cubicBezTo>
                  <a:pt x="147215" y="156210"/>
                  <a:pt x="439315" y="408940"/>
                  <a:pt x="506625" y="434340"/>
                </a:cubicBezTo>
                <a:cubicBezTo>
                  <a:pt x="573935" y="459740"/>
                  <a:pt x="465985" y="231140"/>
                  <a:pt x="468525" y="236220"/>
                </a:cubicBezTo>
                <a:cubicBezTo>
                  <a:pt x="471065" y="241300"/>
                  <a:pt x="554885" y="438150"/>
                  <a:pt x="521865" y="464820"/>
                </a:cubicBezTo>
                <a:cubicBezTo>
                  <a:pt x="488845" y="491490"/>
                  <a:pt x="270405" y="396240"/>
                  <a:pt x="270405" y="3962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5274621" y="3436639"/>
            <a:ext cx="27380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>
                <a:solidFill>
                  <a:schemeClr val="bg1">
                    <a:lumMod val="65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example.com</a:t>
            </a:r>
            <a:r>
              <a:rPr lang="en-US" sz="1350" dirty="0">
                <a:solidFill>
                  <a:schemeClr val="bg1">
                    <a:lumMod val="65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.</a:t>
            </a:r>
            <a:r>
              <a:rPr lang="en-US" sz="1350" dirty="0">
                <a:solidFill>
                  <a:schemeClr val="bg1">
                    <a:lumMod val="65000"/>
                  </a:schemeClr>
                </a:solidFill>
              </a:rPr>
              <a:t> zone server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0896" y="4072522"/>
            <a:ext cx="20059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>
                <a:solidFill>
                  <a:schemeClr val="bg1">
                    <a:lumMod val="65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www.example.com</a:t>
            </a:r>
            <a:r>
              <a:rPr lang="en-US" sz="1350" dirty="0">
                <a:solidFill>
                  <a:schemeClr val="bg1">
                    <a:lumMod val="65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.</a:t>
            </a:r>
          </a:p>
        </p:txBody>
      </p:sp>
      <p:sp>
        <p:nvSpPr>
          <p:cNvPr id="25" name="Freeform 24"/>
          <p:cNvSpPr/>
          <p:nvPr/>
        </p:nvSpPr>
        <p:spPr>
          <a:xfrm>
            <a:off x="4912029" y="3010944"/>
            <a:ext cx="526728" cy="409320"/>
          </a:xfrm>
          <a:custGeom>
            <a:avLst/>
            <a:gdLst>
              <a:gd name="connsiteX0" fmla="*/ 16095 w 702304"/>
              <a:gd name="connsiteY0" fmla="*/ 28597 h 545760"/>
              <a:gd name="connsiteX1" fmla="*/ 84675 w 702304"/>
              <a:gd name="connsiteY1" fmla="*/ 51457 h 545760"/>
              <a:gd name="connsiteX2" fmla="*/ 671415 w 702304"/>
              <a:gd name="connsiteY2" fmla="*/ 501037 h 545760"/>
              <a:gd name="connsiteX3" fmla="*/ 625695 w 702304"/>
              <a:gd name="connsiteY3" fmla="*/ 287677 h 545760"/>
              <a:gd name="connsiteX4" fmla="*/ 694275 w 702304"/>
              <a:gd name="connsiteY4" fmla="*/ 539137 h 545760"/>
              <a:gd name="connsiteX5" fmla="*/ 404715 w 702304"/>
              <a:gd name="connsiteY5" fmla="*/ 478177 h 54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304" h="545760">
                <a:moveTo>
                  <a:pt x="16095" y="28597"/>
                </a:moveTo>
                <a:cubicBezTo>
                  <a:pt x="-4225" y="657"/>
                  <a:pt x="-24545" y="-27283"/>
                  <a:pt x="84675" y="51457"/>
                </a:cubicBezTo>
                <a:cubicBezTo>
                  <a:pt x="193895" y="130197"/>
                  <a:pt x="581245" y="461667"/>
                  <a:pt x="671415" y="501037"/>
                </a:cubicBezTo>
                <a:cubicBezTo>
                  <a:pt x="761585" y="540407"/>
                  <a:pt x="621885" y="281327"/>
                  <a:pt x="625695" y="287677"/>
                </a:cubicBezTo>
                <a:cubicBezTo>
                  <a:pt x="629505" y="294027"/>
                  <a:pt x="731105" y="507387"/>
                  <a:pt x="694275" y="539137"/>
                </a:cubicBezTo>
                <a:cubicBezTo>
                  <a:pt x="657445" y="570887"/>
                  <a:pt x="404715" y="478177"/>
                  <a:pt x="404715" y="4781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Freeform 25"/>
          <p:cNvSpPr/>
          <p:nvPr/>
        </p:nvSpPr>
        <p:spPr>
          <a:xfrm>
            <a:off x="5835718" y="3672603"/>
            <a:ext cx="427654" cy="379539"/>
          </a:xfrm>
          <a:custGeom>
            <a:avLst/>
            <a:gdLst>
              <a:gd name="connsiteX0" fmla="*/ 1171 w 570205"/>
              <a:gd name="connsiteY0" fmla="*/ 15065 h 506052"/>
              <a:gd name="connsiteX1" fmla="*/ 84991 w 570205"/>
              <a:gd name="connsiteY1" fmla="*/ 60785 h 506052"/>
              <a:gd name="connsiteX2" fmla="*/ 542191 w 570205"/>
              <a:gd name="connsiteY2" fmla="*/ 502745 h 506052"/>
              <a:gd name="connsiteX3" fmla="*/ 519331 w 570205"/>
              <a:gd name="connsiteY3" fmla="*/ 274145 h 506052"/>
              <a:gd name="connsiteX4" fmla="*/ 511711 w 570205"/>
              <a:gd name="connsiteY4" fmla="*/ 495125 h 506052"/>
              <a:gd name="connsiteX5" fmla="*/ 290731 w 570205"/>
              <a:gd name="connsiteY5" fmla="*/ 434165 h 50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205" h="506052">
                <a:moveTo>
                  <a:pt x="1171" y="15065"/>
                </a:moveTo>
                <a:cubicBezTo>
                  <a:pt x="-2004" y="-2715"/>
                  <a:pt x="-5179" y="-20495"/>
                  <a:pt x="84991" y="60785"/>
                </a:cubicBezTo>
                <a:cubicBezTo>
                  <a:pt x="175161" y="142065"/>
                  <a:pt x="469801" y="467185"/>
                  <a:pt x="542191" y="502745"/>
                </a:cubicBezTo>
                <a:cubicBezTo>
                  <a:pt x="614581" y="538305"/>
                  <a:pt x="524411" y="275415"/>
                  <a:pt x="519331" y="274145"/>
                </a:cubicBezTo>
                <a:cubicBezTo>
                  <a:pt x="514251" y="272875"/>
                  <a:pt x="549811" y="468455"/>
                  <a:pt x="511711" y="495125"/>
                </a:cubicBezTo>
                <a:cubicBezTo>
                  <a:pt x="473611" y="521795"/>
                  <a:pt x="382171" y="477980"/>
                  <a:pt x="290731" y="4341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94836" y="3672603"/>
            <a:ext cx="9797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terminal label</a:t>
            </a:r>
            <a:endParaRPr lang="en-US" sz="1350" dirty="0">
              <a:solidFill>
                <a:schemeClr val="bg1">
                  <a:lumMod val="65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86516" y="3437223"/>
            <a:ext cx="25555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>
                <a:solidFill>
                  <a:schemeClr val="bg1">
                    <a:lumMod val="65000"/>
                  </a:schemeClr>
                </a:solidFill>
              </a:rPr>
              <a:t>Qname</a:t>
            </a:r>
            <a:r>
              <a:rPr lang="en-US" sz="135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1350" i="1" dirty="0" err="1">
                <a:solidFill>
                  <a:schemeClr val="bg1">
                    <a:lumMod val="65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www.example.com</a:t>
            </a:r>
            <a:r>
              <a:rPr lang="en-US" sz="1350" i="1" dirty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sz="1350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90196" y="3798569"/>
            <a:ext cx="37529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>
                    <a:lumMod val="65000"/>
                  </a:schemeClr>
                </a:solidFill>
              </a:rPr>
              <a:t>Response: </a:t>
            </a:r>
            <a:r>
              <a:rPr lang="en-US" sz="1350" i="1" dirty="0">
                <a:solidFill>
                  <a:schemeClr val="bg1">
                    <a:lumMod val="65000"/>
                  </a:schemeClr>
                </a:solidFill>
              </a:rPr>
              <a:t>Resource records for terminal label</a:t>
            </a:r>
          </a:p>
        </p:txBody>
      </p:sp>
      <p:sp>
        <p:nvSpPr>
          <p:cNvPr id="30" name="Freeform 29"/>
          <p:cNvSpPr/>
          <p:nvPr/>
        </p:nvSpPr>
        <p:spPr>
          <a:xfrm>
            <a:off x="4619301" y="3300075"/>
            <a:ext cx="1368150" cy="285750"/>
          </a:xfrm>
          <a:custGeom>
            <a:avLst/>
            <a:gdLst>
              <a:gd name="connsiteX0" fmla="*/ 0 w 1824200"/>
              <a:gd name="connsiteY0" fmla="*/ 381000 h 381000"/>
              <a:gd name="connsiteX1" fmla="*/ 701040 w 1824200"/>
              <a:gd name="connsiteY1" fmla="*/ 259080 h 381000"/>
              <a:gd name="connsiteX2" fmla="*/ 1104900 w 1824200"/>
              <a:gd name="connsiteY2" fmla="*/ 220980 h 381000"/>
              <a:gd name="connsiteX3" fmla="*/ 1424940 w 1824200"/>
              <a:gd name="connsiteY3" fmla="*/ 0 h 381000"/>
              <a:gd name="connsiteX4" fmla="*/ 1805940 w 1824200"/>
              <a:gd name="connsiteY4" fmla="*/ 220980 h 381000"/>
              <a:gd name="connsiteX5" fmla="*/ 1767840 w 1824200"/>
              <a:gd name="connsiteY5" fmla="*/ 83820 h 381000"/>
              <a:gd name="connsiteX6" fmla="*/ 1805940 w 1824200"/>
              <a:gd name="connsiteY6" fmla="*/ 251460 h 381000"/>
              <a:gd name="connsiteX7" fmla="*/ 1645920 w 1824200"/>
              <a:gd name="connsiteY7" fmla="*/ 19812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4200" h="381000">
                <a:moveTo>
                  <a:pt x="0" y="381000"/>
                </a:moveTo>
                <a:cubicBezTo>
                  <a:pt x="258445" y="333375"/>
                  <a:pt x="516890" y="285750"/>
                  <a:pt x="701040" y="259080"/>
                </a:cubicBezTo>
                <a:cubicBezTo>
                  <a:pt x="885190" y="232410"/>
                  <a:pt x="984250" y="264160"/>
                  <a:pt x="1104900" y="220980"/>
                </a:cubicBezTo>
                <a:cubicBezTo>
                  <a:pt x="1225550" y="177800"/>
                  <a:pt x="1308100" y="0"/>
                  <a:pt x="1424940" y="0"/>
                </a:cubicBezTo>
                <a:cubicBezTo>
                  <a:pt x="1541780" y="0"/>
                  <a:pt x="1748790" y="207010"/>
                  <a:pt x="1805940" y="220980"/>
                </a:cubicBezTo>
                <a:cubicBezTo>
                  <a:pt x="1863090" y="234950"/>
                  <a:pt x="1767840" y="78740"/>
                  <a:pt x="1767840" y="83820"/>
                </a:cubicBezTo>
                <a:cubicBezTo>
                  <a:pt x="1767840" y="88900"/>
                  <a:pt x="1826260" y="232410"/>
                  <a:pt x="1805940" y="251460"/>
                </a:cubicBezTo>
                <a:cubicBezTo>
                  <a:pt x="1785620" y="270510"/>
                  <a:pt x="1645920" y="198120"/>
                  <a:pt x="1645920" y="19812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4362565" y="4078770"/>
            <a:ext cx="2409149" cy="508015"/>
          </a:xfrm>
          <a:custGeom>
            <a:avLst/>
            <a:gdLst>
              <a:gd name="connsiteX0" fmla="*/ 3100755 w 3212198"/>
              <a:gd name="connsiteY0" fmla="*/ 310480 h 677353"/>
              <a:gd name="connsiteX1" fmla="*/ 2986455 w 3212198"/>
              <a:gd name="connsiteY1" fmla="*/ 661000 h 677353"/>
              <a:gd name="connsiteX2" fmla="*/ 1073835 w 3212198"/>
              <a:gd name="connsiteY2" fmla="*/ 561940 h 677353"/>
              <a:gd name="connsiteX3" fmla="*/ 90855 w 3212198"/>
              <a:gd name="connsiteY3" fmla="*/ 59020 h 677353"/>
              <a:gd name="connsiteX4" fmla="*/ 37515 w 3212198"/>
              <a:gd name="connsiteY4" fmla="*/ 234280 h 677353"/>
              <a:gd name="connsiteX5" fmla="*/ 37515 w 3212198"/>
              <a:gd name="connsiteY5" fmla="*/ 13300 h 677353"/>
              <a:gd name="connsiteX6" fmla="*/ 243255 w 3212198"/>
              <a:gd name="connsiteY6" fmla="*/ 43780 h 67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2198" h="677353">
                <a:moveTo>
                  <a:pt x="3100755" y="310480"/>
                </a:moveTo>
                <a:cubicBezTo>
                  <a:pt x="3212515" y="464785"/>
                  <a:pt x="3324275" y="619090"/>
                  <a:pt x="2986455" y="661000"/>
                </a:cubicBezTo>
                <a:cubicBezTo>
                  <a:pt x="2648635" y="702910"/>
                  <a:pt x="1556435" y="662270"/>
                  <a:pt x="1073835" y="561940"/>
                </a:cubicBezTo>
                <a:cubicBezTo>
                  <a:pt x="591235" y="461610"/>
                  <a:pt x="263575" y="113630"/>
                  <a:pt x="90855" y="59020"/>
                </a:cubicBezTo>
                <a:cubicBezTo>
                  <a:pt x="-81865" y="4410"/>
                  <a:pt x="46405" y="241900"/>
                  <a:pt x="37515" y="234280"/>
                </a:cubicBezTo>
                <a:cubicBezTo>
                  <a:pt x="28625" y="226660"/>
                  <a:pt x="3225" y="45050"/>
                  <a:pt x="37515" y="13300"/>
                </a:cubicBezTo>
                <a:cubicBezTo>
                  <a:pt x="71805" y="-18450"/>
                  <a:pt x="157530" y="12665"/>
                  <a:pt x="243255" y="4378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5791367" y="946871"/>
            <a:ext cx="2766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Every DNS resolution procedure starts with a query to the root!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011516" y="659539"/>
            <a:ext cx="4457433" cy="1768772"/>
          </a:xfrm>
          <a:custGeom>
            <a:avLst/>
            <a:gdLst>
              <a:gd name="connsiteX0" fmla="*/ 1467135 w 4457433"/>
              <a:gd name="connsiteY0" fmla="*/ 1184759 h 1768772"/>
              <a:gd name="connsiteX1" fmla="*/ 3063460 w 4457433"/>
              <a:gd name="connsiteY1" fmla="*/ 1765946 h 1768772"/>
              <a:gd name="connsiteX2" fmla="*/ 4303325 w 4457433"/>
              <a:gd name="connsiteY2" fmla="*/ 1362990 h 1768772"/>
              <a:gd name="connsiteX3" fmla="*/ 4365318 w 4457433"/>
              <a:gd name="connsiteY3" fmla="*/ 425342 h 1768772"/>
              <a:gd name="connsiteX4" fmla="*/ 3636898 w 4457433"/>
              <a:gd name="connsiteY4" fmla="*/ 68881 h 1768772"/>
              <a:gd name="connsiteX5" fmla="*/ 1815847 w 4457433"/>
              <a:gd name="connsiteY5" fmla="*/ 99878 h 1768772"/>
              <a:gd name="connsiteX6" fmla="*/ 1405142 w 4457433"/>
              <a:gd name="connsiteY6" fmla="*/ 1076271 h 1768772"/>
              <a:gd name="connsiteX7" fmla="*/ 1312152 w 4457433"/>
              <a:gd name="connsiteY7" fmla="*/ 913539 h 1768772"/>
              <a:gd name="connsiteX8" fmla="*/ 606979 w 4457433"/>
              <a:gd name="connsiteY8" fmla="*/ 378847 h 1768772"/>
              <a:gd name="connsiteX9" fmla="*/ 41291 w 4457433"/>
              <a:gd name="connsiteY9" fmla="*/ 719810 h 1768772"/>
              <a:gd name="connsiteX10" fmla="*/ 49040 w 4457433"/>
              <a:gd name="connsiteY10" fmla="*/ 510583 h 1768772"/>
              <a:gd name="connsiteX11" fmla="*/ 18043 w 4457433"/>
              <a:gd name="connsiteY11" fmla="*/ 727559 h 1768772"/>
              <a:gd name="connsiteX12" fmla="*/ 366755 w 4457433"/>
              <a:gd name="connsiteY12" fmla="*/ 743058 h 176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57433" h="1768772">
                <a:moveTo>
                  <a:pt x="1467135" y="1184759"/>
                </a:moveTo>
                <a:cubicBezTo>
                  <a:pt x="2028948" y="1460500"/>
                  <a:pt x="2590762" y="1736241"/>
                  <a:pt x="3063460" y="1765946"/>
                </a:cubicBezTo>
                <a:cubicBezTo>
                  <a:pt x="3536158" y="1795651"/>
                  <a:pt x="4086349" y="1586424"/>
                  <a:pt x="4303325" y="1362990"/>
                </a:cubicBezTo>
                <a:cubicBezTo>
                  <a:pt x="4520301" y="1139556"/>
                  <a:pt x="4476389" y="641027"/>
                  <a:pt x="4365318" y="425342"/>
                </a:cubicBezTo>
                <a:cubicBezTo>
                  <a:pt x="4254247" y="209657"/>
                  <a:pt x="4061810" y="123125"/>
                  <a:pt x="3636898" y="68881"/>
                </a:cubicBezTo>
                <a:cubicBezTo>
                  <a:pt x="3211986" y="14637"/>
                  <a:pt x="2187806" y="-68020"/>
                  <a:pt x="1815847" y="99878"/>
                </a:cubicBezTo>
                <a:cubicBezTo>
                  <a:pt x="1443888" y="267776"/>
                  <a:pt x="1489091" y="940661"/>
                  <a:pt x="1405142" y="1076271"/>
                </a:cubicBezTo>
                <a:cubicBezTo>
                  <a:pt x="1321193" y="1211881"/>
                  <a:pt x="1445179" y="1029776"/>
                  <a:pt x="1312152" y="913539"/>
                </a:cubicBezTo>
                <a:cubicBezTo>
                  <a:pt x="1179125" y="797302"/>
                  <a:pt x="818789" y="411135"/>
                  <a:pt x="606979" y="378847"/>
                </a:cubicBezTo>
                <a:cubicBezTo>
                  <a:pt x="395169" y="346559"/>
                  <a:pt x="134281" y="697854"/>
                  <a:pt x="41291" y="719810"/>
                </a:cubicBezTo>
                <a:cubicBezTo>
                  <a:pt x="-51699" y="741766"/>
                  <a:pt x="52915" y="509292"/>
                  <a:pt x="49040" y="510583"/>
                </a:cubicBezTo>
                <a:cubicBezTo>
                  <a:pt x="45165" y="511874"/>
                  <a:pt x="-34910" y="688813"/>
                  <a:pt x="18043" y="727559"/>
                </a:cubicBezTo>
                <a:cubicBezTo>
                  <a:pt x="70996" y="766305"/>
                  <a:pt x="366755" y="743058"/>
                  <a:pt x="366755" y="7430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676" y="3020050"/>
            <a:ext cx="6563203" cy="1601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If an attacker could prevent the root servers from answering DNS queries then the entire Internet will suffer!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11</a:t>
            </a:fld>
            <a:endParaRPr lang="en-AU" kern="0" dirty="0"/>
          </a:p>
        </p:txBody>
      </p:sp>
      <p:pic>
        <p:nvPicPr>
          <p:cNvPr id="5" name="Content Placeholder 4" descr="devil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40" r="-28040"/>
          <a:stretch>
            <a:fillRect/>
          </a:stretch>
        </p:blipFill>
        <p:spPr>
          <a:xfrm>
            <a:off x="6237661" y="205979"/>
            <a:ext cx="2906339" cy="1598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3734" y="1270994"/>
            <a:ext cx="2766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Every DNS resolution procedure starts with a query to the root!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021451" y="1673817"/>
            <a:ext cx="599568" cy="1302993"/>
          </a:xfrm>
          <a:custGeom>
            <a:avLst/>
            <a:gdLst>
              <a:gd name="connsiteX0" fmla="*/ 0 w 599568"/>
              <a:gd name="connsiteY0" fmla="*/ 0 h 1302993"/>
              <a:gd name="connsiteX1" fmla="*/ 596685 w 599568"/>
              <a:gd name="connsiteY1" fmla="*/ 325464 h 1302993"/>
              <a:gd name="connsiteX2" fmla="*/ 240224 w 599568"/>
              <a:gd name="connsiteY2" fmla="*/ 1278610 h 1302993"/>
              <a:gd name="connsiteX3" fmla="*/ 557939 w 599568"/>
              <a:gd name="connsiteY3" fmla="*/ 1038386 h 1302993"/>
              <a:gd name="connsiteX4" fmla="*/ 216976 w 599568"/>
              <a:gd name="connsiteY4" fmla="*/ 1301858 h 1302993"/>
              <a:gd name="connsiteX5" fmla="*/ 123986 w 599568"/>
              <a:gd name="connsiteY5" fmla="*/ 1115878 h 130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568" h="1302993">
                <a:moveTo>
                  <a:pt x="0" y="0"/>
                </a:moveTo>
                <a:cubicBezTo>
                  <a:pt x="278324" y="56181"/>
                  <a:pt x="556648" y="112362"/>
                  <a:pt x="596685" y="325464"/>
                </a:cubicBezTo>
                <a:cubicBezTo>
                  <a:pt x="636722" y="538566"/>
                  <a:pt x="246682" y="1159790"/>
                  <a:pt x="240224" y="1278610"/>
                </a:cubicBezTo>
                <a:cubicBezTo>
                  <a:pt x="233766" y="1397430"/>
                  <a:pt x="561814" y="1034511"/>
                  <a:pt x="557939" y="1038386"/>
                </a:cubicBezTo>
                <a:cubicBezTo>
                  <a:pt x="554064" y="1042261"/>
                  <a:pt x="289301" y="1288943"/>
                  <a:pt x="216976" y="1301858"/>
                </a:cubicBezTo>
                <a:cubicBezTo>
                  <a:pt x="144651" y="1314773"/>
                  <a:pt x="134318" y="1215325"/>
                  <a:pt x="123986" y="1115878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in the 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dirty="0" smtClean="0"/>
              <a:t>The main role of the root server system is to answer queries that are not cached in local name caches</a:t>
            </a:r>
          </a:p>
          <a:p>
            <a:pPr marL="0" indent="0" defTabSz="685800"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dirty="0" smtClean="0"/>
              <a:t>The vast majority of the queries that are passed to the root zone servers  (some 2/3 of root queries) generate a “no-such-name” (NXDOMAIN) response from the root system</a:t>
            </a:r>
          </a:p>
          <a:p>
            <a:pPr marL="0" indent="0" defTabSz="685800">
              <a:spcBef>
                <a:spcPts val="0"/>
              </a:spcBef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be bad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13</a:t>
            </a:fld>
            <a:endParaRPr lang="en-AU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1340933" y="1433726"/>
            <a:ext cx="5052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To attack the root servers you need to get past DNS resolver caches.</a:t>
            </a: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This means you need to have every query in the DNS attack flow ask for a different non-existent name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pic>
        <p:nvPicPr>
          <p:cNvPr id="9" name="Content Placeholder 4" descr="devil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40" r="-28040"/>
          <a:stretch>
            <a:fillRect/>
          </a:stretch>
        </p:blipFill>
        <p:spPr>
          <a:xfrm>
            <a:off x="6237661" y="205979"/>
            <a:ext cx="2906339" cy="159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14</a:t>
            </a:fld>
            <a:endParaRPr lang="en-AU" kern="0" dirty="0"/>
          </a:p>
        </p:txBody>
      </p:sp>
      <p:sp>
        <p:nvSpPr>
          <p:cNvPr id="6" name="Freeform 5"/>
          <p:cNvSpPr/>
          <p:nvPr/>
        </p:nvSpPr>
        <p:spPr>
          <a:xfrm>
            <a:off x="3247084" y="650929"/>
            <a:ext cx="1758680" cy="3170235"/>
          </a:xfrm>
          <a:custGeom>
            <a:avLst/>
            <a:gdLst>
              <a:gd name="connsiteX0" fmla="*/ 70603 w 1758680"/>
              <a:gd name="connsiteY0" fmla="*/ 0 h 3170235"/>
              <a:gd name="connsiteX1" fmla="*/ 1411206 w 1758680"/>
              <a:gd name="connsiteY1" fmla="*/ 488197 h 3170235"/>
              <a:gd name="connsiteX2" fmla="*/ 1581688 w 1758680"/>
              <a:gd name="connsiteY2" fmla="*/ 550190 h 3170235"/>
              <a:gd name="connsiteX3" fmla="*/ 1620433 w 1758680"/>
              <a:gd name="connsiteY3" fmla="*/ 2836190 h 3170235"/>
              <a:gd name="connsiteX4" fmla="*/ 1659179 w 1758680"/>
              <a:gd name="connsiteY4" fmla="*/ 3122909 h 3170235"/>
              <a:gd name="connsiteX5" fmla="*/ 186840 w 1758680"/>
              <a:gd name="connsiteY5" fmla="*/ 2495227 h 3170235"/>
              <a:gd name="connsiteX6" fmla="*/ 24108 w 1758680"/>
              <a:gd name="connsiteY6" fmla="*/ 2433234 h 3170235"/>
              <a:gd name="connsiteX7" fmla="*/ 861 w 1758680"/>
              <a:gd name="connsiteY7" fmla="*/ 77492 h 317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8680" h="3170235">
                <a:moveTo>
                  <a:pt x="70603" y="0"/>
                </a:moveTo>
                <a:lnTo>
                  <a:pt x="1411206" y="488197"/>
                </a:lnTo>
                <a:cubicBezTo>
                  <a:pt x="1663053" y="579895"/>
                  <a:pt x="1546817" y="158858"/>
                  <a:pt x="1581688" y="550190"/>
                </a:cubicBezTo>
                <a:cubicBezTo>
                  <a:pt x="1616559" y="941522"/>
                  <a:pt x="1607518" y="2407404"/>
                  <a:pt x="1620433" y="2836190"/>
                </a:cubicBezTo>
                <a:cubicBezTo>
                  <a:pt x="1633348" y="3264976"/>
                  <a:pt x="1898111" y="3179736"/>
                  <a:pt x="1659179" y="3122909"/>
                </a:cubicBezTo>
                <a:cubicBezTo>
                  <a:pt x="1420247" y="3066082"/>
                  <a:pt x="459352" y="2610173"/>
                  <a:pt x="186840" y="2495227"/>
                </a:cubicBezTo>
                <a:cubicBezTo>
                  <a:pt x="-85672" y="2380281"/>
                  <a:pt x="55104" y="2836190"/>
                  <a:pt x="24108" y="2433234"/>
                </a:cubicBezTo>
                <a:cubicBezTo>
                  <a:pt x="-6888" y="2030278"/>
                  <a:pt x="861" y="77492"/>
                  <a:pt x="861" y="77492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160380" y="3239146"/>
            <a:ext cx="481722" cy="731997"/>
          </a:xfrm>
          <a:custGeom>
            <a:avLst/>
            <a:gdLst>
              <a:gd name="connsiteX0" fmla="*/ 373234 w 481722"/>
              <a:gd name="connsiteY0" fmla="*/ 0 h 731997"/>
              <a:gd name="connsiteX1" fmla="*/ 16773 w 481722"/>
              <a:gd name="connsiteY1" fmla="*/ 604434 h 731997"/>
              <a:gd name="connsiteX2" fmla="*/ 55518 w 481722"/>
              <a:gd name="connsiteY2" fmla="*/ 681925 h 731997"/>
              <a:gd name="connsiteX3" fmla="*/ 32271 w 481722"/>
              <a:gd name="connsiteY3" fmla="*/ 681925 h 731997"/>
              <a:gd name="connsiteX4" fmla="*/ 481722 w 481722"/>
              <a:gd name="connsiteY4" fmla="*/ 46495 h 73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722" h="731997">
                <a:moveTo>
                  <a:pt x="373234" y="0"/>
                </a:moveTo>
                <a:cubicBezTo>
                  <a:pt x="221480" y="245390"/>
                  <a:pt x="69726" y="490780"/>
                  <a:pt x="16773" y="604434"/>
                </a:cubicBezTo>
                <a:cubicBezTo>
                  <a:pt x="-36180" y="718088"/>
                  <a:pt x="52935" y="669010"/>
                  <a:pt x="55518" y="681925"/>
                </a:cubicBezTo>
                <a:cubicBezTo>
                  <a:pt x="58101" y="694840"/>
                  <a:pt x="-38763" y="787830"/>
                  <a:pt x="32271" y="681925"/>
                </a:cubicBezTo>
                <a:cubicBezTo>
                  <a:pt x="103305" y="576020"/>
                  <a:pt x="292513" y="311257"/>
                  <a:pt x="481722" y="46495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610746" y="3711844"/>
            <a:ext cx="306871" cy="662227"/>
          </a:xfrm>
          <a:custGeom>
            <a:avLst/>
            <a:gdLst>
              <a:gd name="connsiteX0" fmla="*/ 0 w 306871"/>
              <a:gd name="connsiteY0" fmla="*/ 0 h 662227"/>
              <a:gd name="connsiteX1" fmla="*/ 170481 w 306871"/>
              <a:gd name="connsiteY1" fmla="*/ 565688 h 662227"/>
              <a:gd name="connsiteX2" fmla="*/ 294468 w 306871"/>
              <a:gd name="connsiteY2" fmla="*/ 627681 h 662227"/>
              <a:gd name="connsiteX3" fmla="*/ 286718 w 306871"/>
              <a:gd name="connsiteY3" fmla="*/ 619932 h 662227"/>
              <a:gd name="connsiteX4" fmla="*/ 154983 w 306871"/>
              <a:gd name="connsiteY4" fmla="*/ 116237 h 66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871" h="662227">
                <a:moveTo>
                  <a:pt x="0" y="0"/>
                </a:moveTo>
                <a:cubicBezTo>
                  <a:pt x="60701" y="230537"/>
                  <a:pt x="121403" y="461075"/>
                  <a:pt x="170481" y="565688"/>
                </a:cubicBezTo>
                <a:cubicBezTo>
                  <a:pt x="219559" y="670301"/>
                  <a:pt x="275095" y="618640"/>
                  <a:pt x="294468" y="627681"/>
                </a:cubicBezTo>
                <a:cubicBezTo>
                  <a:pt x="313841" y="636722"/>
                  <a:pt x="309966" y="705173"/>
                  <a:pt x="286718" y="619932"/>
                </a:cubicBezTo>
                <a:cubicBezTo>
                  <a:pt x="263471" y="534691"/>
                  <a:pt x="154983" y="116237"/>
                  <a:pt x="154983" y="116237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417367" y="1229361"/>
            <a:ext cx="1171425" cy="1879049"/>
          </a:xfrm>
          <a:custGeom>
            <a:avLst/>
            <a:gdLst>
              <a:gd name="connsiteX0" fmla="*/ 573447 w 1171425"/>
              <a:gd name="connsiteY0" fmla="*/ 180985 h 1879049"/>
              <a:gd name="connsiteX1" fmla="*/ 240233 w 1171425"/>
              <a:gd name="connsiteY1" fmla="*/ 33751 h 1879049"/>
              <a:gd name="connsiteX2" fmla="*/ 9 w 1171425"/>
              <a:gd name="connsiteY2" fmla="*/ 746673 h 1879049"/>
              <a:gd name="connsiteX3" fmla="*/ 232484 w 1171425"/>
              <a:gd name="connsiteY3" fmla="*/ 1552585 h 1879049"/>
              <a:gd name="connsiteX4" fmla="*/ 604443 w 1171425"/>
              <a:gd name="connsiteY4" fmla="*/ 1878049 h 1879049"/>
              <a:gd name="connsiteX5" fmla="*/ 1077141 w 1171425"/>
              <a:gd name="connsiteY5" fmla="*/ 1614578 h 1879049"/>
              <a:gd name="connsiteX6" fmla="*/ 1162382 w 1171425"/>
              <a:gd name="connsiteY6" fmla="*/ 645934 h 1879049"/>
              <a:gd name="connsiteX7" fmla="*/ 945406 w 1171425"/>
              <a:gd name="connsiteY7" fmla="*/ 180985 h 1879049"/>
              <a:gd name="connsiteX8" fmla="*/ 557948 w 1171425"/>
              <a:gd name="connsiteY8" fmla="*/ 95744 h 187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1425" h="1879049">
                <a:moveTo>
                  <a:pt x="573447" y="180985"/>
                </a:moveTo>
                <a:cubicBezTo>
                  <a:pt x="454626" y="60227"/>
                  <a:pt x="335806" y="-60530"/>
                  <a:pt x="240233" y="33751"/>
                </a:cubicBezTo>
                <a:cubicBezTo>
                  <a:pt x="144660" y="128032"/>
                  <a:pt x="1301" y="493534"/>
                  <a:pt x="9" y="746673"/>
                </a:cubicBezTo>
                <a:cubicBezTo>
                  <a:pt x="-1283" y="999812"/>
                  <a:pt x="131745" y="1364022"/>
                  <a:pt x="232484" y="1552585"/>
                </a:cubicBezTo>
                <a:cubicBezTo>
                  <a:pt x="333223" y="1741148"/>
                  <a:pt x="463667" y="1867717"/>
                  <a:pt x="604443" y="1878049"/>
                </a:cubicBezTo>
                <a:cubicBezTo>
                  <a:pt x="745219" y="1888381"/>
                  <a:pt x="984151" y="1819930"/>
                  <a:pt x="1077141" y="1614578"/>
                </a:cubicBezTo>
                <a:cubicBezTo>
                  <a:pt x="1170131" y="1409226"/>
                  <a:pt x="1184338" y="884866"/>
                  <a:pt x="1162382" y="645934"/>
                </a:cubicBezTo>
                <a:cubicBezTo>
                  <a:pt x="1140426" y="407002"/>
                  <a:pt x="1046145" y="272683"/>
                  <a:pt x="945406" y="180985"/>
                </a:cubicBezTo>
                <a:cubicBezTo>
                  <a:pt x="844667" y="89287"/>
                  <a:pt x="557948" y="95744"/>
                  <a:pt x="557948" y="95744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672078" y="1489856"/>
            <a:ext cx="662550" cy="1320675"/>
          </a:xfrm>
          <a:custGeom>
            <a:avLst/>
            <a:gdLst>
              <a:gd name="connsiteX0" fmla="*/ 318736 w 662550"/>
              <a:gd name="connsiteY0" fmla="*/ 121968 h 1320675"/>
              <a:gd name="connsiteX1" fmla="*/ 132756 w 662550"/>
              <a:gd name="connsiteY1" fmla="*/ 21229 h 1320675"/>
              <a:gd name="connsiteX2" fmla="*/ 1020 w 662550"/>
              <a:gd name="connsiteY2" fmla="*/ 486178 h 1320675"/>
              <a:gd name="connsiteX3" fmla="*/ 202498 w 662550"/>
              <a:gd name="connsiteY3" fmla="*/ 1253344 h 1320675"/>
              <a:gd name="connsiteX4" fmla="*/ 551210 w 662550"/>
              <a:gd name="connsiteY4" fmla="*/ 1183602 h 1320675"/>
              <a:gd name="connsiteX5" fmla="*/ 651949 w 662550"/>
              <a:gd name="connsiteY5" fmla="*/ 385439 h 1320675"/>
              <a:gd name="connsiteX6" fmla="*/ 334234 w 662550"/>
              <a:gd name="connsiteY6" fmla="*/ 59975 h 1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550" h="1320675">
                <a:moveTo>
                  <a:pt x="318736" y="121968"/>
                </a:moveTo>
                <a:cubicBezTo>
                  <a:pt x="252222" y="41247"/>
                  <a:pt x="185709" y="-39473"/>
                  <a:pt x="132756" y="21229"/>
                </a:cubicBezTo>
                <a:cubicBezTo>
                  <a:pt x="79803" y="81931"/>
                  <a:pt x="-10604" y="280826"/>
                  <a:pt x="1020" y="486178"/>
                </a:cubicBezTo>
                <a:cubicBezTo>
                  <a:pt x="12644" y="691530"/>
                  <a:pt x="110800" y="1137107"/>
                  <a:pt x="202498" y="1253344"/>
                </a:cubicBezTo>
                <a:cubicBezTo>
                  <a:pt x="294196" y="1369581"/>
                  <a:pt x="476302" y="1328253"/>
                  <a:pt x="551210" y="1183602"/>
                </a:cubicBezTo>
                <a:cubicBezTo>
                  <a:pt x="626118" y="1038951"/>
                  <a:pt x="688112" y="572710"/>
                  <a:pt x="651949" y="385439"/>
                </a:cubicBezTo>
                <a:cubicBezTo>
                  <a:pt x="615786" y="198168"/>
                  <a:pt x="334234" y="59975"/>
                  <a:pt x="334234" y="59975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820177" y="1921790"/>
            <a:ext cx="225721" cy="466749"/>
          </a:xfrm>
          <a:custGeom>
            <a:avLst/>
            <a:gdLst>
              <a:gd name="connsiteX0" fmla="*/ 116392 w 225721"/>
              <a:gd name="connsiteY0" fmla="*/ 0 h 466749"/>
              <a:gd name="connsiteX1" fmla="*/ 155 w 225721"/>
              <a:gd name="connsiteY1" fmla="*/ 154983 h 466749"/>
              <a:gd name="connsiteX2" fmla="*/ 93145 w 225721"/>
              <a:gd name="connsiteY2" fmla="*/ 457200 h 466749"/>
              <a:gd name="connsiteX3" fmla="*/ 162887 w 225721"/>
              <a:gd name="connsiteY3" fmla="*/ 371959 h 466749"/>
              <a:gd name="connsiteX4" fmla="*/ 224881 w 225721"/>
              <a:gd name="connsiteY4" fmla="*/ 178230 h 466749"/>
              <a:gd name="connsiteX5" fmla="*/ 116392 w 225721"/>
              <a:gd name="connsiteY5" fmla="*/ 61993 h 46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721" h="466749">
                <a:moveTo>
                  <a:pt x="116392" y="0"/>
                </a:moveTo>
                <a:cubicBezTo>
                  <a:pt x="60210" y="39391"/>
                  <a:pt x="4029" y="78783"/>
                  <a:pt x="155" y="154983"/>
                </a:cubicBezTo>
                <a:cubicBezTo>
                  <a:pt x="-3719" y="231183"/>
                  <a:pt x="66023" y="421037"/>
                  <a:pt x="93145" y="457200"/>
                </a:cubicBezTo>
                <a:cubicBezTo>
                  <a:pt x="120267" y="493363"/>
                  <a:pt x="140931" y="418454"/>
                  <a:pt x="162887" y="371959"/>
                </a:cubicBezTo>
                <a:cubicBezTo>
                  <a:pt x="184843" y="325464"/>
                  <a:pt x="232630" y="229891"/>
                  <a:pt x="224881" y="178230"/>
                </a:cubicBezTo>
                <a:cubicBezTo>
                  <a:pt x="217132" y="126569"/>
                  <a:pt x="116392" y="61993"/>
                  <a:pt x="116392" y="61993"/>
                </a:cubicBezTo>
              </a:path>
            </a:pathLst>
          </a:cu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34316" y="1815051"/>
            <a:ext cx="3616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Root Servers are a highly visible attack target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557220" y="1170122"/>
            <a:ext cx="1069383" cy="356461"/>
          </a:xfrm>
          <a:custGeom>
            <a:avLst/>
            <a:gdLst>
              <a:gd name="connsiteX0" fmla="*/ 0 w 1069383"/>
              <a:gd name="connsiteY0" fmla="*/ 0 h 356461"/>
              <a:gd name="connsiteX1" fmla="*/ 1069383 w 1069383"/>
              <a:gd name="connsiteY1" fmla="*/ 356461 h 35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9383" h="356461">
                <a:moveTo>
                  <a:pt x="0" y="0"/>
                </a:moveTo>
                <a:lnTo>
                  <a:pt x="1069383" y="35646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543847" y="1053052"/>
            <a:ext cx="207102" cy="171314"/>
          </a:xfrm>
          <a:custGeom>
            <a:avLst/>
            <a:gdLst>
              <a:gd name="connsiteX0" fmla="*/ 36621 w 207102"/>
              <a:gd name="connsiteY0" fmla="*/ 93823 h 171314"/>
              <a:gd name="connsiteX1" fmla="*/ 5624 w 207102"/>
              <a:gd name="connsiteY1" fmla="*/ 833 h 171314"/>
              <a:gd name="connsiteX2" fmla="*/ 137360 w 207102"/>
              <a:gd name="connsiteY2" fmla="*/ 55077 h 171314"/>
              <a:gd name="connsiteX3" fmla="*/ 207102 w 207102"/>
              <a:gd name="connsiteY3" fmla="*/ 171314 h 17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102" h="171314">
                <a:moveTo>
                  <a:pt x="36621" y="93823"/>
                </a:moveTo>
                <a:cubicBezTo>
                  <a:pt x="12727" y="50557"/>
                  <a:pt x="-11166" y="7291"/>
                  <a:pt x="5624" y="833"/>
                </a:cubicBezTo>
                <a:cubicBezTo>
                  <a:pt x="22414" y="-5625"/>
                  <a:pt x="103780" y="26663"/>
                  <a:pt x="137360" y="55077"/>
                </a:cubicBezTo>
                <a:cubicBezTo>
                  <a:pt x="170940" y="83490"/>
                  <a:pt x="195478" y="153233"/>
                  <a:pt x="207102" y="17131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445692" y="1201119"/>
            <a:ext cx="282010" cy="108569"/>
          </a:xfrm>
          <a:custGeom>
            <a:avLst/>
            <a:gdLst>
              <a:gd name="connsiteX0" fmla="*/ 65033 w 282010"/>
              <a:gd name="connsiteY0" fmla="*/ 0 h 108569"/>
              <a:gd name="connsiteX1" fmla="*/ 3040 w 282010"/>
              <a:gd name="connsiteY1" fmla="*/ 77491 h 108569"/>
              <a:gd name="connsiteX2" fmla="*/ 150274 w 282010"/>
              <a:gd name="connsiteY2" fmla="*/ 108488 h 108569"/>
              <a:gd name="connsiteX3" fmla="*/ 282010 w 282010"/>
              <a:gd name="connsiteY3" fmla="*/ 69742 h 108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010" h="108569">
                <a:moveTo>
                  <a:pt x="65033" y="0"/>
                </a:moveTo>
                <a:cubicBezTo>
                  <a:pt x="26933" y="29705"/>
                  <a:pt x="-11167" y="59410"/>
                  <a:pt x="3040" y="77491"/>
                </a:cubicBezTo>
                <a:cubicBezTo>
                  <a:pt x="17247" y="95572"/>
                  <a:pt x="103779" y="109779"/>
                  <a:pt x="150274" y="108488"/>
                </a:cubicBezTo>
                <a:cubicBezTo>
                  <a:pt x="196769" y="107197"/>
                  <a:pt x="282010" y="69742"/>
                  <a:pt x="282010" y="697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883344" y="2302115"/>
            <a:ext cx="1138466" cy="247356"/>
          </a:xfrm>
          <a:custGeom>
            <a:avLst/>
            <a:gdLst>
              <a:gd name="connsiteX0" fmla="*/ 1138466 w 1138466"/>
              <a:gd name="connsiteY0" fmla="*/ 247356 h 247356"/>
              <a:gd name="connsiteX1" fmla="*/ 115578 w 1138466"/>
              <a:gd name="connsiteY1" fmla="*/ 92373 h 247356"/>
              <a:gd name="connsiteX2" fmla="*/ 30337 w 1138466"/>
              <a:gd name="connsiteY2" fmla="*/ 84624 h 247356"/>
              <a:gd name="connsiteX3" fmla="*/ 7090 w 1138466"/>
              <a:gd name="connsiteY3" fmla="*/ 7132 h 247356"/>
              <a:gd name="connsiteX4" fmla="*/ 146575 w 1138466"/>
              <a:gd name="connsiteY4" fmla="*/ 14882 h 247356"/>
              <a:gd name="connsiteX5" fmla="*/ 231815 w 1138466"/>
              <a:gd name="connsiteY5" fmla="*/ 107871 h 24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8466" h="247356">
                <a:moveTo>
                  <a:pt x="1138466" y="247356"/>
                </a:moveTo>
                <a:lnTo>
                  <a:pt x="115578" y="92373"/>
                </a:lnTo>
                <a:cubicBezTo>
                  <a:pt x="-69110" y="65251"/>
                  <a:pt x="48418" y="98831"/>
                  <a:pt x="30337" y="84624"/>
                </a:cubicBezTo>
                <a:cubicBezTo>
                  <a:pt x="12256" y="70417"/>
                  <a:pt x="-12283" y="18756"/>
                  <a:pt x="7090" y="7132"/>
                </a:cubicBezTo>
                <a:cubicBezTo>
                  <a:pt x="26463" y="-4492"/>
                  <a:pt x="109121" y="-1908"/>
                  <a:pt x="146575" y="14882"/>
                </a:cubicBezTo>
                <a:cubicBezTo>
                  <a:pt x="184029" y="31672"/>
                  <a:pt x="231815" y="107871"/>
                  <a:pt x="231815" y="1078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33783" y="2417736"/>
            <a:ext cx="242631" cy="74346"/>
          </a:xfrm>
          <a:custGeom>
            <a:avLst/>
            <a:gdLst>
              <a:gd name="connsiteX0" fmla="*/ 242631 w 242631"/>
              <a:gd name="connsiteY0" fmla="*/ 7749 h 74346"/>
              <a:gd name="connsiteX1" fmla="*/ 149641 w 242631"/>
              <a:gd name="connsiteY1" fmla="*/ 69742 h 74346"/>
              <a:gd name="connsiteX2" fmla="*/ 2407 w 242631"/>
              <a:gd name="connsiteY2" fmla="*/ 61993 h 74346"/>
              <a:gd name="connsiteX3" fmla="*/ 72149 w 242631"/>
              <a:gd name="connsiteY3" fmla="*/ 0 h 7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631" h="74346">
                <a:moveTo>
                  <a:pt x="242631" y="7749"/>
                </a:moveTo>
                <a:cubicBezTo>
                  <a:pt x="216154" y="34225"/>
                  <a:pt x="189678" y="60701"/>
                  <a:pt x="149641" y="69742"/>
                </a:cubicBezTo>
                <a:cubicBezTo>
                  <a:pt x="109604" y="78783"/>
                  <a:pt x="15322" y="73617"/>
                  <a:pt x="2407" y="61993"/>
                </a:cubicBezTo>
                <a:cubicBezTo>
                  <a:pt x="-10508" y="50369"/>
                  <a:pt x="30820" y="25184"/>
                  <a:pt x="7214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15</a:t>
            </a:fld>
            <a:endParaRPr lang="en-AU" kern="0" dirty="0"/>
          </a:p>
        </p:txBody>
      </p:sp>
      <p:sp>
        <p:nvSpPr>
          <p:cNvPr id="6" name="Freeform 5"/>
          <p:cNvSpPr/>
          <p:nvPr/>
        </p:nvSpPr>
        <p:spPr>
          <a:xfrm>
            <a:off x="3247084" y="650929"/>
            <a:ext cx="1758680" cy="3170235"/>
          </a:xfrm>
          <a:custGeom>
            <a:avLst/>
            <a:gdLst>
              <a:gd name="connsiteX0" fmla="*/ 70603 w 1758680"/>
              <a:gd name="connsiteY0" fmla="*/ 0 h 3170235"/>
              <a:gd name="connsiteX1" fmla="*/ 1411206 w 1758680"/>
              <a:gd name="connsiteY1" fmla="*/ 488197 h 3170235"/>
              <a:gd name="connsiteX2" fmla="*/ 1581688 w 1758680"/>
              <a:gd name="connsiteY2" fmla="*/ 550190 h 3170235"/>
              <a:gd name="connsiteX3" fmla="*/ 1620433 w 1758680"/>
              <a:gd name="connsiteY3" fmla="*/ 2836190 h 3170235"/>
              <a:gd name="connsiteX4" fmla="*/ 1659179 w 1758680"/>
              <a:gd name="connsiteY4" fmla="*/ 3122909 h 3170235"/>
              <a:gd name="connsiteX5" fmla="*/ 186840 w 1758680"/>
              <a:gd name="connsiteY5" fmla="*/ 2495227 h 3170235"/>
              <a:gd name="connsiteX6" fmla="*/ 24108 w 1758680"/>
              <a:gd name="connsiteY6" fmla="*/ 2433234 h 3170235"/>
              <a:gd name="connsiteX7" fmla="*/ 861 w 1758680"/>
              <a:gd name="connsiteY7" fmla="*/ 77492 h 317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8680" h="3170235">
                <a:moveTo>
                  <a:pt x="70603" y="0"/>
                </a:moveTo>
                <a:lnTo>
                  <a:pt x="1411206" y="488197"/>
                </a:lnTo>
                <a:cubicBezTo>
                  <a:pt x="1663053" y="579895"/>
                  <a:pt x="1546817" y="158858"/>
                  <a:pt x="1581688" y="550190"/>
                </a:cubicBezTo>
                <a:cubicBezTo>
                  <a:pt x="1616559" y="941522"/>
                  <a:pt x="1607518" y="2407404"/>
                  <a:pt x="1620433" y="2836190"/>
                </a:cubicBezTo>
                <a:cubicBezTo>
                  <a:pt x="1633348" y="3264976"/>
                  <a:pt x="1898111" y="3179736"/>
                  <a:pt x="1659179" y="3122909"/>
                </a:cubicBezTo>
                <a:cubicBezTo>
                  <a:pt x="1420247" y="3066082"/>
                  <a:pt x="459352" y="2610173"/>
                  <a:pt x="186840" y="2495227"/>
                </a:cubicBezTo>
                <a:cubicBezTo>
                  <a:pt x="-85672" y="2380281"/>
                  <a:pt x="55104" y="2836190"/>
                  <a:pt x="24108" y="2433234"/>
                </a:cubicBezTo>
                <a:cubicBezTo>
                  <a:pt x="-6888" y="2030278"/>
                  <a:pt x="861" y="77492"/>
                  <a:pt x="861" y="77492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160380" y="3239146"/>
            <a:ext cx="481722" cy="731997"/>
          </a:xfrm>
          <a:custGeom>
            <a:avLst/>
            <a:gdLst>
              <a:gd name="connsiteX0" fmla="*/ 373234 w 481722"/>
              <a:gd name="connsiteY0" fmla="*/ 0 h 731997"/>
              <a:gd name="connsiteX1" fmla="*/ 16773 w 481722"/>
              <a:gd name="connsiteY1" fmla="*/ 604434 h 731997"/>
              <a:gd name="connsiteX2" fmla="*/ 55518 w 481722"/>
              <a:gd name="connsiteY2" fmla="*/ 681925 h 731997"/>
              <a:gd name="connsiteX3" fmla="*/ 32271 w 481722"/>
              <a:gd name="connsiteY3" fmla="*/ 681925 h 731997"/>
              <a:gd name="connsiteX4" fmla="*/ 481722 w 481722"/>
              <a:gd name="connsiteY4" fmla="*/ 46495 h 73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722" h="731997">
                <a:moveTo>
                  <a:pt x="373234" y="0"/>
                </a:moveTo>
                <a:cubicBezTo>
                  <a:pt x="221480" y="245390"/>
                  <a:pt x="69726" y="490780"/>
                  <a:pt x="16773" y="604434"/>
                </a:cubicBezTo>
                <a:cubicBezTo>
                  <a:pt x="-36180" y="718088"/>
                  <a:pt x="52935" y="669010"/>
                  <a:pt x="55518" y="681925"/>
                </a:cubicBezTo>
                <a:cubicBezTo>
                  <a:pt x="58101" y="694840"/>
                  <a:pt x="-38763" y="787830"/>
                  <a:pt x="32271" y="681925"/>
                </a:cubicBezTo>
                <a:cubicBezTo>
                  <a:pt x="103305" y="576020"/>
                  <a:pt x="292513" y="311257"/>
                  <a:pt x="481722" y="46495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610746" y="3711844"/>
            <a:ext cx="306871" cy="662227"/>
          </a:xfrm>
          <a:custGeom>
            <a:avLst/>
            <a:gdLst>
              <a:gd name="connsiteX0" fmla="*/ 0 w 306871"/>
              <a:gd name="connsiteY0" fmla="*/ 0 h 662227"/>
              <a:gd name="connsiteX1" fmla="*/ 170481 w 306871"/>
              <a:gd name="connsiteY1" fmla="*/ 565688 h 662227"/>
              <a:gd name="connsiteX2" fmla="*/ 294468 w 306871"/>
              <a:gd name="connsiteY2" fmla="*/ 627681 h 662227"/>
              <a:gd name="connsiteX3" fmla="*/ 286718 w 306871"/>
              <a:gd name="connsiteY3" fmla="*/ 619932 h 662227"/>
              <a:gd name="connsiteX4" fmla="*/ 154983 w 306871"/>
              <a:gd name="connsiteY4" fmla="*/ 116237 h 66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871" h="662227">
                <a:moveTo>
                  <a:pt x="0" y="0"/>
                </a:moveTo>
                <a:cubicBezTo>
                  <a:pt x="60701" y="230537"/>
                  <a:pt x="121403" y="461075"/>
                  <a:pt x="170481" y="565688"/>
                </a:cubicBezTo>
                <a:cubicBezTo>
                  <a:pt x="219559" y="670301"/>
                  <a:pt x="275095" y="618640"/>
                  <a:pt x="294468" y="627681"/>
                </a:cubicBezTo>
                <a:cubicBezTo>
                  <a:pt x="313841" y="636722"/>
                  <a:pt x="309966" y="705173"/>
                  <a:pt x="286718" y="619932"/>
                </a:cubicBezTo>
                <a:cubicBezTo>
                  <a:pt x="263471" y="534691"/>
                  <a:pt x="154983" y="116237"/>
                  <a:pt x="154983" y="116237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417367" y="1229361"/>
            <a:ext cx="1171425" cy="1879049"/>
          </a:xfrm>
          <a:custGeom>
            <a:avLst/>
            <a:gdLst>
              <a:gd name="connsiteX0" fmla="*/ 573447 w 1171425"/>
              <a:gd name="connsiteY0" fmla="*/ 180985 h 1879049"/>
              <a:gd name="connsiteX1" fmla="*/ 240233 w 1171425"/>
              <a:gd name="connsiteY1" fmla="*/ 33751 h 1879049"/>
              <a:gd name="connsiteX2" fmla="*/ 9 w 1171425"/>
              <a:gd name="connsiteY2" fmla="*/ 746673 h 1879049"/>
              <a:gd name="connsiteX3" fmla="*/ 232484 w 1171425"/>
              <a:gd name="connsiteY3" fmla="*/ 1552585 h 1879049"/>
              <a:gd name="connsiteX4" fmla="*/ 604443 w 1171425"/>
              <a:gd name="connsiteY4" fmla="*/ 1878049 h 1879049"/>
              <a:gd name="connsiteX5" fmla="*/ 1077141 w 1171425"/>
              <a:gd name="connsiteY5" fmla="*/ 1614578 h 1879049"/>
              <a:gd name="connsiteX6" fmla="*/ 1162382 w 1171425"/>
              <a:gd name="connsiteY6" fmla="*/ 645934 h 1879049"/>
              <a:gd name="connsiteX7" fmla="*/ 945406 w 1171425"/>
              <a:gd name="connsiteY7" fmla="*/ 180985 h 1879049"/>
              <a:gd name="connsiteX8" fmla="*/ 557948 w 1171425"/>
              <a:gd name="connsiteY8" fmla="*/ 95744 h 187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1425" h="1879049">
                <a:moveTo>
                  <a:pt x="573447" y="180985"/>
                </a:moveTo>
                <a:cubicBezTo>
                  <a:pt x="454626" y="60227"/>
                  <a:pt x="335806" y="-60530"/>
                  <a:pt x="240233" y="33751"/>
                </a:cubicBezTo>
                <a:cubicBezTo>
                  <a:pt x="144660" y="128032"/>
                  <a:pt x="1301" y="493534"/>
                  <a:pt x="9" y="746673"/>
                </a:cubicBezTo>
                <a:cubicBezTo>
                  <a:pt x="-1283" y="999812"/>
                  <a:pt x="131745" y="1364022"/>
                  <a:pt x="232484" y="1552585"/>
                </a:cubicBezTo>
                <a:cubicBezTo>
                  <a:pt x="333223" y="1741148"/>
                  <a:pt x="463667" y="1867717"/>
                  <a:pt x="604443" y="1878049"/>
                </a:cubicBezTo>
                <a:cubicBezTo>
                  <a:pt x="745219" y="1888381"/>
                  <a:pt x="984151" y="1819930"/>
                  <a:pt x="1077141" y="1614578"/>
                </a:cubicBezTo>
                <a:cubicBezTo>
                  <a:pt x="1170131" y="1409226"/>
                  <a:pt x="1184338" y="884866"/>
                  <a:pt x="1162382" y="645934"/>
                </a:cubicBezTo>
                <a:cubicBezTo>
                  <a:pt x="1140426" y="407002"/>
                  <a:pt x="1046145" y="272683"/>
                  <a:pt x="945406" y="180985"/>
                </a:cubicBezTo>
                <a:cubicBezTo>
                  <a:pt x="844667" y="89287"/>
                  <a:pt x="557948" y="95744"/>
                  <a:pt x="557948" y="95744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672078" y="1489856"/>
            <a:ext cx="662550" cy="1320675"/>
          </a:xfrm>
          <a:custGeom>
            <a:avLst/>
            <a:gdLst>
              <a:gd name="connsiteX0" fmla="*/ 318736 w 662550"/>
              <a:gd name="connsiteY0" fmla="*/ 121968 h 1320675"/>
              <a:gd name="connsiteX1" fmla="*/ 132756 w 662550"/>
              <a:gd name="connsiteY1" fmla="*/ 21229 h 1320675"/>
              <a:gd name="connsiteX2" fmla="*/ 1020 w 662550"/>
              <a:gd name="connsiteY2" fmla="*/ 486178 h 1320675"/>
              <a:gd name="connsiteX3" fmla="*/ 202498 w 662550"/>
              <a:gd name="connsiteY3" fmla="*/ 1253344 h 1320675"/>
              <a:gd name="connsiteX4" fmla="*/ 551210 w 662550"/>
              <a:gd name="connsiteY4" fmla="*/ 1183602 h 1320675"/>
              <a:gd name="connsiteX5" fmla="*/ 651949 w 662550"/>
              <a:gd name="connsiteY5" fmla="*/ 385439 h 1320675"/>
              <a:gd name="connsiteX6" fmla="*/ 334234 w 662550"/>
              <a:gd name="connsiteY6" fmla="*/ 59975 h 1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550" h="1320675">
                <a:moveTo>
                  <a:pt x="318736" y="121968"/>
                </a:moveTo>
                <a:cubicBezTo>
                  <a:pt x="252222" y="41247"/>
                  <a:pt x="185709" y="-39473"/>
                  <a:pt x="132756" y="21229"/>
                </a:cubicBezTo>
                <a:cubicBezTo>
                  <a:pt x="79803" y="81931"/>
                  <a:pt x="-10604" y="280826"/>
                  <a:pt x="1020" y="486178"/>
                </a:cubicBezTo>
                <a:cubicBezTo>
                  <a:pt x="12644" y="691530"/>
                  <a:pt x="110800" y="1137107"/>
                  <a:pt x="202498" y="1253344"/>
                </a:cubicBezTo>
                <a:cubicBezTo>
                  <a:pt x="294196" y="1369581"/>
                  <a:pt x="476302" y="1328253"/>
                  <a:pt x="551210" y="1183602"/>
                </a:cubicBezTo>
                <a:cubicBezTo>
                  <a:pt x="626118" y="1038951"/>
                  <a:pt x="688112" y="572710"/>
                  <a:pt x="651949" y="385439"/>
                </a:cubicBezTo>
                <a:cubicBezTo>
                  <a:pt x="615786" y="198168"/>
                  <a:pt x="334234" y="59975"/>
                  <a:pt x="334234" y="59975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820177" y="1921790"/>
            <a:ext cx="225721" cy="466749"/>
          </a:xfrm>
          <a:custGeom>
            <a:avLst/>
            <a:gdLst>
              <a:gd name="connsiteX0" fmla="*/ 116392 w 225721"/>
              <a:gd name="connsiteY0" fmla="*/ 0 h 466749"/>
              <a:gd name="connsiteX1" fmla="*/ 155 w 225721"/>
              <a:gd name="connsiteY1" fmla="*/ 154983 h 466749"/>
              <a:gd name="connsiteX2" fmla="*/ 93145 w 225721"/>
              <a:gd name="connsiteY2" fmla="*/ 457200 h 466749"/>
              <a:gd name="connsiteX3" fmla="*/ 162887 w 225721"/>
              <a:gd name="connsiteY3" fmla="*/ 371959 h 466749"/>
              <a:gd name="connsiteX4" fmla="*/ 224881 w 225721"/>
              <a:gd name="connsiteY4" fmla="*/ 178230 h 466749"/>
              <a:gd name="connsiteX5" fmla="*/ 116392 w 225721"/>
              <a:gd name="connsiteY5" fmla="*/ 61993 h 46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721" h="466749">
                <a:moveTo>
                  <a:pt x="116392" y="0"/>
                </a:moveTo>
                <a:cubicBezTo>
                  <a:pt x="60210" y="39391"/>
                  <a:pt x="4029" y="78783"/>
                  <a:pt x="155" y="154983"/>
                </a:cubicBezTo>
                <a:cubicBezTo>
                  <a:pt x="-3719" y="231183"/>
                  <a:pt x="66023" y="421037"/>
                  <a:pt x="93145" y="457200"/>
                </a:cubicBezTo>
                <a:cubicBezTo>
                  <a:pt x="120267" y="493363"/>
                  <a:pt x="140931" y="418454"/>
                  <a:pt x="162887" y="371959"/>
                </a:cubicBezTo>
                <a:cubicBezTo>
                  <a:pt x="184843" y="325464"/>
                  <a:pt x="232630" y="229891"/>
                  <a:pt x="224881" y="178230"/>
                </a:cubicBezTo>
                <a:cubicBezTo>
                  <a:pt x="217132" y="126569"/>
                  <a:pt x="116392" y="61993"/>
                  <a:pt x="116392" y="61993"/>
                </a:cubicBezTo>
              </a:path>
            </a:pathLst>
          </a:cu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34316" y="1815051"/>
            <a:ext cx="3616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Root Servers are a highly visible attack target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45692" y="1053052"/>
            <a:ext cx="1180911" cy="473531"/>
            <a:chOff x="2445692" y="1053052"/>
            <a:chExt cx="1180911" cy="473531"/>
          </a:xfrm>
        </p:grpSpPr>
        <p:sp>
          <p:nvSpPr>
            <p:cNvPr id="15" name="Freeform 14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reeform 17"/>
          <p:cNvSpPr/>
          <p:nvPr/>
        </p:nvSpPr>
        <p:spPr>
          <a:xfrm>
            <a:off x="2883344" y="2302115"/>
            <a:ext cx="1138466" cy="247356"/>
          </a:xfrm>
          <a:custGeom>
            <a:avLst/>
            <a:gdLst>
              <a:gd name="connsiteX0" fmla="*/ 1138466 w 1138466"/>
              <a:gd name="connsiteY0" fmla="*/ 247356 h 247356"/>
              <a:gd name="connsiteX1" fmla="*/ 115578 w 1138466"/>
              <a:gd name="connsiteY1" fmla="*/ 92373 h 247356"/>
              <a:gd name="connsiteX2" fmla="*/ 30337 w 1138466"/>
              <a:gd name="connsiteY2" fmla="*/ 84624 h 247356"/>
              <a:gd name="connsiteX3" fmla="*/ 7090 w 1138466"/>
              <a:gd name="connsiteY3" fmla="*/ 7132 h 247356"/>
              <a:gd name="connsiteX4" fmla="*/ 146575 w 1138466"/>
              <a:gd name="connsiteY4" fmla="*/ 14882 h 247356"/>
              <a:gd name="connsiteX5" fmla="*/ 231815 w 1138466"/>
              <a:gd name="connsiteY5" fmla="*/ 107871 h 24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8466" h="247356">
                <a:moveTo>
                  <a:pt x="1138466" y="247356"/>
                </a:moveTo>
                <a:lnTo>
                  <a:pt x="115578" y="92373"/>
                </a:lnTo>
                <a:cubicBezTo>
                  <a:pt x="-69110" y="65251"/>
                  <a:pt x="48418" y="98831"/>
                  <a:pt x="30337" y="84624"/>
                </a:cubicBezTo>
                <a:cubicBezTo>
                  <a:pt x="12256" y="70417"/>
                  <a:pt x="-12283" y="18756"/>
                  <a:pt x="7090" y="7132"/>
                </a:cubicBezTo>
                <a:cubicBezTo>
                  <a:pt x="26463" y="-4492"/>
                  <a:pt x="109121" y="-1908"/>
                  <a:pt x="146575" y="14882"/>
                </a:cubicBezTo>
                <a:cubicBezTo>
                  <a:pt x="184029" y="31672"/>
                  <a:pt x="231815" y="107871"/>
                  <a:pt x="231815" y="1078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33783" y="2417736"/>
            <a:ext cx="242631" cy="74346"/>
          </a:xfrm>
          <a:custGeom>
            <a:avLst/>
            <a:gdLst>
              <a:gd name="connsiteX0" fmla="*/ 242631 w 242631"/>
              <a:gd name="connsiteY0" fmla="*/ 7749 h 74346"/>
              <a:gd name="connsiteX1" fmla="*/ 149641 w 242631"/>
              <a:gd name="connsiteY1" fmla="*/ 69742 h 74346"/>
              <a:gd name="connsiteX2" fmla="*/ 2407 w 242631"/>
              <a:gd name="connsiteY2" fmla="*/ 61993 h 74346"/>
              <a:gd name="connsiteX3" fmla="*/ 72149 w 242631"/>
              <a:gd name="connsiteY3" fmla="*/ 0 h 7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631" h="74346">
                <a:moveTo>
                  <a:pt x="242631" y="7749"/>
                </a:moveTo>
                <a:cubicBezTo>
                  <a:pt x="216154" y="34225"/>
                  <a:pt x="189678" y="60701"/>
                  <a:pt x="149641" y="69742"/>
                </a:cubicBezTo>
                <a:cubicBezTo>
                  <a:pt x="109604" y="78783"/>
                  <a:pt x="15322" y="73617"/>
                  <a:pt x="2407" y="61993"/>
                </a:cubicBezTo>
                <a:cubicBezTo>
                  <a:pt x="-10508" y="50369"/>
                  <a:pt x="30820" y="25184"/>
                  <a:pt x="7214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598092" y="1205452"/>
            <a:ext cx="1180911" cy="473531"/>
            <a:chOff x="2445692" y="1053052"/>
            <a:chExt cx="1180911" cy="473531"/>
          </a:xfrm>
        </p:grpSpPr>
        <p:sp>
          <p:nvSpPr>
            <p:cNvPr id="21" name="Freeform 20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50492" y="1357852"/>
            <a:ext cx="1180911" cy="473531"/>
            <a:chOff x="2445692" y="1053052"/>
            <a:chExt cx="1180911" cy="473531"/>
          </a:xfrm>
        </p:grpSpPr>
        <p:sp>
          <p:nvSpPr>
            <p:cNvPr id="25" name="Freeform 24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902892" y="1510252"/>
            <a:ext cx="1180911" cy="473531"/>
            <a:chOff x="2445692" y="1053052"/>
            <a:chExt cx="1180911" cy="473531"/>
          </a:xfrm>
        </p:grpSpPr>
        <p:sp>
          <p:nvSpPr>
            <p:cNvPr id="29" name="Freeform 28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055292" y="1662652"/>
            <a:ext cx="1180911" cy="473531"/>
            <a:chOff x="2445692" y="1053052"/>
            <a:chExt cx="1180911" cy="473531"/>
          </a:xfrm>
        </p:grpSpPr>
        <p:sp>
          <p:nvSpPr>
            <p:cNvPr id="33" name="Freeform 32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207692" y="1815052"/>
            <a:ext cx="1180911" cy="473531"/>
            <a:chOff x="2445692" y="1053052"/>
            <a:chExt cx="1180911" cy="473531"/>
          </a:xfrm>
        </p:grpSpPr>
        <p:sp>
          <p:nvSpPr>
            <p:cNvPr id="37" name="Freeform 36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360092" y="1967452"/>
            <a:ext cx="1180911" cy="473531"/>
            <a:chOff x="2445692" y="1053052"/>
            <a:chExt cx="1180911" cy="473531"/>
          </a:xfrm>
        </p:grpSpPr>
        <p:sp>
          <p:nvSpPr>
            <p:cNvPr id="41" name="Freeform 40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822168" y="1283900"/>
            <a:ext cx="1180911" cy="473531"/>
            <a:chOff x="2445692" y="1053052"/>
            <a:chExt cx="1180911" cy="473531"/>
          </a:xfrm>
        </p:grpSpPr>
        <p:sp>
          <p:nvSpPr>
            <p:cNvPr id="45" name="Freeform 44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974568" y="1436300"/>
            <a:ext cx="1180911" cy="473531"/>
            <a:chOff x="2445692" y="1053052"/>
            <a:chExt cx="1180911" cy="473531"/>
          </a:xfrm>
        </p:grpSpPr>
        <p:sp>
          <p:nvSpPr>
            <p:cNvPr id="49" name="Freeform 48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094684" y="1248216"/>
            <a:ext cx="1180911" cy="473531"/>
            <a:chOff x="2445692" y="1053052"/>
            <a:chExt cx="1180911" cy="473531"/>
          </a:xfrm>
        </p:grpSpPr>
        <p:sp>
          <p:nvSpPr>
            <p:cNvPr id="53" name="Freeform 52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126968" y="1588700"/>
            <a:ext cx="1180911" cy="473531"/>
            <a:chOff x="2445692" y="1053052"/>
            <a:chExt cx="1180911" cy="473531"/>
          </a:xfrm>
        </p:grpSpPr>
        <p:sp>
          <p:nvSpPr>
            <p:cNvPr id="57" name="Freeform 56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387897" y="1896405"/>
            <a:ext cx="1180911" cy="473531"/>
            <a:chOff x="2445692" y="1053052"/>
            <a:chExt cx="1180911" cy="473531"/>
          </a:xfrm>
        </p:grpSpPr>
        <p:sp>
          <p:nvSpPr>
            <p:cNvPr id="61" name="Freeform 60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922493" y="2405653"/>
            <a:ext cx="1180911" cy="473531"/>
            <a:chOff x="2445692" y="1053052"/>
            <a:chExt cx="1180911" cy="473531"/>
          </a:xfrm>
        </p:grpSpPr>
        <p:sp>
          <p:nvSpPr>
            <p:cNvPr id="65" name="Freeform 64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431768" y="1893500"/>
            <a:ext cx="1180911" cy="473531"/>
            <a:chOff x="2445692" y="1053052"/>
            <a:chExt cx="1180911" cy="473531"/>
          </a:xfrm>
        </p:grpSpPr>
        <p:sp>
          <p:nvSpPr>
            <p:cNvPr id="69" name="Freeform 68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781580" y="2113581"/>
            <a:ext cx="1180911" cy="473531"/>
            <a:chOff x="2445692" y="1053052"/>
            <a:chExt cx="1180911" cy="473531"/>
          </a:xfrm>
        </p:grpSpPr>
        <p:sp>
          <p:nvSpPr>
            <p:cNvPr id="73" name="Freeform 72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933980" y="2265981"/>
            <a:ext cx="1180911" cy="473531"/>
            <a:chOff x="2445692" y="1053052"/>
            <a:chExt cx="1180911" cy="473531"/>
          </a:xfrm>
        </p:grpSpPr>
        <p:sp>
          <p:nvSpPr>
            <p:cNvPr id="77" name="Freeform 76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086380" y="2418381"/>
            <a:ext cx="1180911" cy="473531"/>
            <a:chOff x="2445692" y="1053052"/>
            <a:chExt cx="1180911" cy="473531"/>
          </a:xfrm>
        </p:grpSpPr>
        <p:sp>
          <p:nvSpPr>
            <p:cNvPr id="81" name="Freeform 80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 rot="20985858">
            <a:off x="2648743" y="1330201"/>
            <a:ext cx="1180911" cy="473531"/>
            <a:chOff x="2445692" y="1053052"/>
            <a:chExt cx="1180911" cy="473531"/>
          </a:xfrm>
        </p:grpSpPr>
        <p:sp>
          <p:nvSpPr>
            <p:cNvPr id="85" name="Freeform 84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 rot="21097545">
            <a:off x="2741383" y="1870718"/>
            <a:ext cx="1180911" cy="473531"/>
            <a:chOff x="2445692" y="1053052"/>
            <a:chExt cx="1180911" cy="473531"/>
          </a:xfrm>
        </p:grpSpPr>
        <p:sp>
          <p:nvSpPr>
            <p:cNvPr id="89" name="Freeform 88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 rot="20900037">
            <a:off x="3391180" y="2723181"/>
            <a:ext cx="1180911" cy="473531"/>
            <a:chOff x="2445692" y="1053052"/>
            <a:chExt cx="1180911" cy="473531"/>
          </a:xfrm>
        </p:grpSpPr>
        <p:sp>
          <p:nvSpPr>
            <p:cNvPr id="93" name="Freeform 92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829991" y="1842353"/>
            <a:ext cx="1180911" cy="473531"/>
            <a:chOff x="2445692" y="1053052"/>
            <a:chExt cx="1180911" cy="473531"/>
          </a:xfrm>
        </p:grpSpPr>
        <p:sp>
          <p:nvSpPr>
            <p:cNvPr id="97" name="Freeform 96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 rot="20704939">
            <a:off x="2728384" y="1982288"/>
            <a:ext cx="1180911" cy="473531"/>
            <a:chOff x="2445692" y="1053052"/>
            <a:chExt cx="1180911" cy="473531"/>
          </a:xfrm>
        </p:grpSpPr>
        <p:sp>
          <p:nvSpPr>
            <p:cNvPr id="101" name="Freeform 100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890111" y="1957529"/>
            <a:ext cx="1180911" cy="473531"/>
            <a:chOff x="2445692" y="1053052"/>
            <a:chExt cx="1180911" cy="473531"/>
          </a:xfrm>
        </p:grpSpPr>
        <p:sp>
          <p:nvSpPr>
            <p:cNvPr id="105" name="Freeform 104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 rot="19937096">
            <a:off x="3317300" y="2811402"/>
            <a:ext cx="1180911" cy="473531"/>
            <a:chOff x="2445692" y="1053052"/>
            <a:chExt cx="1180911" cy="473531"/>
          </a:xfrm>
        </p:grpSpPr>
        <p:sp>
          <p:nvSpPr>
            <p:cNvPr id="109" name="Freeform 108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231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16</a:t>
            </a:fld>
            <a:endParaRPr lang="en-AU" kern="0" dirty="0"/>
          </a:p>
        </p:txBody>
      </p:sp>
      <p:sp>
        <p:nvSpPr>
          <p:cNvPr id="6" name="Freeform 5"/>
          <p:cNvSpPr/>
          <p:nvPr/>
        </p:nvSpPr>
        <p:spPr>
          <a:xfrm>
            <a:off x="3247084" y="650929"/>
            <a:ext cx="1758680" cy="3170235"/>
          </a:xfrm>
          <a:custGeom>
            <a:avLst/>
            <a:gdLst>
              <a:gd name="connsiteX0" fmla="*/ 70603 w 1758680"/>
              <a:gd name="connsiteY0" fmla="*/ 0 h 3170235"/>
              <a:gd name="connsiteX1" fmla="*/ 1411206 w 1758680"/>
              <a:gd name="connsiteY1" fmla="*/ 488197 h 3170235"/>
              <a:gd name="connsiteX2" fmla="*/ 1581688 w 1758680"/>
              <a:gd name="connsiteY2" fmla="*/ 550190 h 3170235"/>
              <a:gd name="connsiteX3" fmla="*/ 1620433 w 1758680"/>
              <a:gd name="connsiteY3" fmla="*/ 2836190 h 3170235"/>
              <a:gd name="connsiteX4" fmla="*/ 1659179 w 1758680"/>
              <a:gd name="connsiteY4" fmla="*/ 3122909 h 3170235"/>
              <a:gd name="connsiteX5" fmla="*/ 186840 w 1758680"/>
              <a:gd name="connsiteY5" fmla="*/ 2495227 h 3170235"/>
              <a:gd name="connsiteX6" fmla="*/ 24108 w 1758680"/>
              <a:gd name="connsiteY6" fmla="*/ 2433234 h 3170235"/>
              <a:gd name="connsiteX7" fmla="*/ 861 w 1758680"/>
              <a:gd name="connsiteY7" fmla="*/ 77492 h 317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8680" h="3170235">
                <a:moveTo>
                  <a:pt x="70603" y="0"/>
                </a:moveTo>
                <a:lnTo>
                  <a:pt x="1411206" y="488197"/>
                </a:lnTo>
                <a:cubicBezTo>
                  <a:pt x="1663053" y="579895"/>
                  <a:pt x="1546817" y="158858"/>
                  <a:pt x="1581688" y="550190"/>
                </a:cubicBezTo>
                <a:cubicBezTo>
                  <a:pt x="1616559" y="941522"/>
                  <a:pt x="1607518" y="2407404"/>
                  <a:pt x="1620433" y="2836190"/>
                </a:cubicBezTo>
                <a:cubicBezTo>
                  <a:pt x="1633348" y="3264976"/>
                  <a:pt x="1898111" y="3179736"/>
                  <a:pt x="1659179" y="3122909"/>
                </a:cubicBezTo>
                <a:cubicBezTo>
                  <a:pt x="1420247" y="3066082"/>
                  <a:pt x="459352" y="2610173"/>
                  <a:pt x="186840" y="2495227"/>
                </a:cubicBezTo>
                <a:cubicBezTo>
                  <a:pt x="-85672" y="2380281"/>
                  <a:pt x="55104" y="2836190"/>
                  <a:pt x="24108" y="2433234"/>
                </a:cubicBezTo>
                <a:cubicBezTo>
                  <a:pt x="-6888" y="2030278"/>
                  <a:pt x="861" y="77492"/>
                  <a:pt x="861" y="77492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160380" y="3239146"/>
            <a:ext cx="481722" cy="731997"/>
          </a:xfrm>
          <a:custGeom>
            <a:avLst/>
            <a:gdLst>
              <a:gd name="connsiteX0" fmla="*/ 373234 w 481722"/>
              <a:gd name="connsiteY0" fmla="*/ 0 h 731997"/>
              <a:gd name="connsiteX1" fmla="*/ 16773 w 481722"/>
              <a:gd name="connsiteY1" fmla="*/ 604434 h 731997"/>
              <a:gd name="connsiteX2" fmla="*/ 55518 w 481722"/>
              <a:gd name="connsiteY2" fmla="*/ 681925 h 731997"/>
              <a:gd name="connsiteX3" fmla="*/ 32271 w 481722"/>
              <a:gd name="connsiteY3" fmla="*/ 681925 h 731997"/>
              <a:gd name="connsiteX4" fmla="*/ 481722 w 481722"/>
              <a:gd name="connsiteY4" fmla="*/ 46495 h 73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722" h="731997">
                <a:moveTo>
                  <a:pt x="373234" y="0"/>
                </a:moveTo>
                <a:cubicBezTo>
                  <a:pt x="221480" y="245390"/>
                  <a:pt x="69726" y="490780"/>
                  <a:pt x="16773" y="604434"/>
                </a:cubicBezTo>
                <a:cubicBezTo>
                  <a:pt x="-36180" y="718088"/>
                  <a:pt x="52935" y="669010"/>
                  <a:pt x="55518" y="681925"/>
                </a:cubicBezTo>
                <a:cubicBezTo>
                  <a:pt x="58101" y="694840"/>
                  <a:pt x="-38763" y="787830"/>
                  <a:pt x="32271" y="681925"/>
                </a:cubicBezTo>
                <a:cubicBezTo>
                  <a:pt x="103305" y="576020"/>
                  <a:pt x="292513" y="311257"/>
                  <a:pt x="481722" y="46495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610746" y="3711844"/>
            <a:ext cx="306871" cy="662227"/>
          </a:xfrm>
          <a:custGeom>
            <a:avLst/>
            <a:gdLst>
              <a:gd name="connsiteX0" fmla="*/ 0 w 306871"/>
              <a:gd name="connsiteY0" fmla="*/ 0 h 662227"/>
              <a:gd name="connsiteX1" fmla="*/ 170481 w 306871"/>
              <a:gd name="connsiteY1" fmla="*/ 565688 h 662227"/>
              <a:gd name="connsiteX2" fmla="*/ 294468 w 306871"/>
              <a:gd name="connsiteY2" fmla="*/ 627681 h 662227"/>
              <a:gd name="connsiteX3" fmla="*/ 286718 w 306871"/>
              <a:gd name="connsiteY3" fmla="*/ 619932 h 662227"/>
              <a:gd name="connsiteX4" fmla="*/ 154983 w 306871"/>
              <a:gd name="connsiteY4" fmla="*/ 116237 h 66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871" h="662227">
                <a:moveTo>
                  <a:pt x="0" y="0"/>
                </a:moveTo>
                <a:cubicBezTo>
                  <a:pt x="60701" y="230537"/>
                  <a:pt x="121403" y="461075"/>
                  <a:pt x="170481" y="565688"/>
                </a:cubicBezTo>
                <a:cubicBezTo>
                  <a:pt x="219559" y="670301"/>
                  <a:pt x="275095" y="618640"/>
                  <a:pt x="294468" y="627681"/>
                </a:cubicBezTo>
                <a:cubicBezTo>
                  <a:pt x="313841" y="636722"/>
                  <a:pt x="309966" y="705173"/>
                  <a:pt x="286718" y="619932"/>
                </a:cubicBezTo>
                <a:cubicBezTo>
                  <a:pt x="263471" y="534691"/>
                  <a:pt x="154983" y="116237"/>
                  <a:pt x="154983" y="116237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417367" y="1229361"/>
            <a:ext cx="1171425" cy="1879049"/>
          </a:xfrm>
          <a:custGeom>
            <a:avLst/>
            <a:gdLst>
              <a:gd name="connsiteX0" fmla="*/ 573447 w 1171425"/>
              <a:gd name="connsiteY0" fmla="*/ 180985 h 1879049"/>
              <a:gd name="connsiteX1" fmla="*/ 240233 w 1171425"/>
              <a:gd name="connsiteY1" fmla="*/ 33751 h 1879049"/>
              <a:gd name="connsiteX2" fmla="*/ 9 w 1171425"/>
              <a:gd name="connsiteY2" fmla="*/ 746673 h 1879049"/>
              <a:gd name="connsiteX3" fmla="*/ 232484 w 1171425"/>
              <a:gd name="connsiteY3" fmla="*/ 1552585 h 1879049"/>
              <a:gd name="connsiteX4" fmla="*/ 604443 w 1171425"/>
              <a:gd name="connsiteY4" fmla="*/ 1878049 h 1879049"/>
              <a:gd name="connsiteX5" fmla="*/ 1077141 w 1171425"/>
              <a:gd name="connsiteY5" fmla="*/ 1614578 h 1879049"/>
              <a:gd name="connsiteX6" fmla="*/ 1162382 w 1171425"/>
              <a:gd name="connsiteY6" fmla="*/ 645934 h 1879049"/>
              <a:gd name="connsiteX7" fmla="*/ 945406 w 1171425"/>
              <a:gd name="connsiteY7" fmla="*/ 180985 h 1879049"/>
              <a:gd name="connsiteX8" fmla="*/ 557948 w 1171425"/>
              <a:gd name="connsiteY8" fmla="*/ 95744 h 187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1425" h="1879049">
                <a:moveTo>
                  <a:pt x="573447" y="180985"/>
                </a:moveTo>
                <a:cubicBezTo>
                  <a:pt x="454626" y="60227"/>
                  <a:pt x="335806" y="-60530"/>
                  <a:pt x="240233" y="33751"/>
                </a:cubicBezTo>
                <a:cubicBezTo>
                  <a:pt x="144660" y="128032"/>
                  <a:pt x="1301" y="493534"/>
                  <a:pt x="9" y="746673"/>
                </a:cubicBezTo>
                <a:cubicBezTo>
                  <a:pt x="-1283" y="999812"/>
                  <a:pt x="131745" y="1364022"/>
                  <a:pt x="232484" y="1552585"/>
                </a:cubicBezTo>
                <a:cubicBezTo>
                  <a:pt x="333223" y="1741148"/>
                  <a:pt x="463667" y="1867717"/>
                  <a:pt x="604443" y="1878049"/>
                </a:cubicBezTo>
                <a:cubicBezTo>
                  <a:pt x="745219" y="1888381"/>
                  <a:pt x="984151" y="1819930"/>
                  <a:pt x="1077141" y="1614578"/>
                </a:cubicBezTo>
                <a:cubicBezTo>
                  <a:pt x="1170131" y="1409226"/>
                  <a:pt x="1184338" y="884866"/>
                  <a:pt x="1162382" y="645934"/>
                </a:cubicBezTo>
                <a:cubicBezTo>
                  <a:pt x="1140426" y="407002"/>
                  <a:pt x="1046145" y="272683"/>
                  <a:pt x="945406" y="180985"/>
                </a:cubicBezTo>
                <a:cubicBezTo>
                  <a:pt x="844667" y="89287"/>
                  <a:pt x="557948" y="95744"/>
                  <a:pt x="557948" y="95744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672078" y="1489856"/>
            <a:ext cx="662550" cy="1320675"/>
          </a:xfrm>
          <a:custGeom>
            <a:avLst/>
            <a:gdLst>
              <a:gd name="connsiteX0" fmla="*/ 318736 w 662550"/>
              <a:gd name="connsiteY0" fmla="*/ 121968 h 1320675"/>
              <a:gd name="connsiteX1" fmla="*/ 132756 w 662550"/>
              <a:gd name="connsiteY1" fmla="*/ 21229 h 1320675"/>
              <a:gd name="connsiteX2" fmla="*/ 1020 w 662550"/>
              <a:gd name="connsiteY2" fmla="*/ 486178 h 1320675"/>
              <a:gd name="connsiteX3" fmla="*/ 202498 w 662550"/>
              <a:gd name="connsiteY3" fmla="*/ 1253344 h 1320675"/>
              <a:gd name="connsiteX4" fmla="*/ 551210 w 662550"/>
              <a:gd name="connsiteY4" fmla="*/ 1183602 h 1320675"/>
              <a:gd name="connsiteX5" fmla="*/ 651949 w 662550"/>
              <a:gd name="connsiteY5" fmla="*/ 385439 h 1320675"/>
              <a:gd name="connsiteX6" fmla="*/ 334234 w 662550"/>
              <a:gd name="connsiteY6" fmla="*/ 59975 h 1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550" h="1320675">
                <a:moveTo>
                  <a:pt x="318736" y="121968"/>
                </a:moveTo>
                <a:cubicBezTo>
                  <a:pt x="252222" y="41247"/>
                  <a:pt x="185709" y="-39473"/>
                  <a:pt x="132756" y="21229"/>
                </a:cubicBezTo>
                <a:cubicBezTo>
                  <a:pt x="79803" y="81931"/>
                  <a:pt x="-10604" y="280826"/>
                  <a:pt x="1020" y="486178"/>
                </a:cubicBezTo>
                <a:cubicBezTo>
                  <a:pt x="12644" y="691530"/>
                  <a:pt x="110800" y="1137107"/>
                  <a:pt x="202498" y="1253344"/>
                </a:cubicBezTo>
                <a:cubicBezTo>
                  <a:pt x="294196" y="1369581"/>
                  <a:pt x="476302" y="1328253"/>
                  <a:pt x="551210" y="1183602"/>
                </a:cubicBezTo>
                <a:cubicBezTo>
                  <a:pt x="626118" y="1038951"/>
                  <a:pt x="688112" y="572710"/>
                  <a:pt x="651949" y="385439"/>
                </a:cubicBezTo>
                <a:cubicBezTo>
                  <a:pt x="615786" y="198168"/>
                  <a:pt x="334234" y="59975"/>
                  <a:pt x="334234" y="59975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820177" y="1921790"/>
            <a:ext cx="225721" cy="466749"/>
          </a:xfrm>
          <a:custGeom>
            <a:avLst/>
            <a:gdLst>
              <a:gd name="connsiteX0" fmla="*/ 116392 w 225721"/>
              <a:gd name="connsiteY0" fmla="*/ 0 h 466749"/>
              <a:gd name="connsiteX1" fmla="*/ 155 w 225721"/>
              <a:gd name="connsiteY1" fmla="*/ 154983 h 466749"/>
              <a:gd name="connsiteX2" fmla="*/ 93145 w 225721"/>
              <a:gd name="connsiteY2" fmla="*/ 457200 h 466749"/>
              <a:gd name="connsiteX3" fmla="*/ 162887 w 225721"/>
              <a:gd name="connsiteY3" fmla="*/ 371959 h 466749"/>
              <a:gd name="connsiteX4" fmla="*/ 224881 w 225721"/>
              <a:gd name="connsiteY4" fmla="*/ 178230 h 466749"/>
              <a:gd name="connsiteX5" fmla="*/ 116392 w 225721"/>
              <a:gd name="connsiteY5" fmla="*/ 61993 h 46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721" h="466749">
                <a:moveTo>
                  <a:pt x="116392" y="0"/>
                </a:moveTo>
                <a:cubicBezTo>
                  <a:pt x="60210" y="39391"/>
                  <a:pt x="4029" y="78783"/>
                  <a:pt x="155" y="154983"/>
                </a:cubicBezTo>
                <a:cubicBezTo>
                  <a:pt x="-3719" y="231183"/>
                  <a:pt x="66023" y="421037"/>
                  <a:pt x="93145" y="457200"/>
                </a:cubicBezTo>
                <a:cubicBezTo>
                  <a:pt x="120267" y="493363"/>
                  <a:pt x="140931" y="418454"/>
                  <a:pt x="162887" y="371959"/>
                </a:cubicBezTo>
                <a:cubicBezTo>
                  <a:pt x="184843" y="325464"/>
                  <a:pt x="232630" y="229891"/>
                  <a:pt x="224881" y="178230"/>
                </a:cubicBezTo>
                <a:cubicBezTo>
                  <a:pt x="217132" y="126569"/>
                  <a:pt x="116392" y="61993"/>
                  <a:pt x="116392" y="61993"/>
                </a:cubicBezTo>
              </a:path>
            </a:pathLst>
          </a:cu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34316" y="1815051"/>
            <a:ext cx="3616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Root Servers are a highly visible attack target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45692" y="1053052"/>
            <a:ext cx="1180911" cy="473531"/>
            <a:chOff x="2445692" y="1053052"/>
            <a:chExt cx="1180911" cy="473531"/>
          </a:xfrm>
        </p:grpSpPr>
        <p:sp>
          <p:nvSpPr>
            <p:cNvPr id="15" name="Freeform 14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reeform 17"/>
          <p:cNvSpPr/>
          <p:nvPr/>
        </p:nvSpPr>
        <p:spPr>
          <a:xfrm>
            <a:off x="2883344" y="2302115"/>
            <a:ext cx="1138466" cy="247356"/>
          </a:xfrm>
          <a:custGeom>
            <a:avLst/>
            <a:gdLst>
              <a:gd name="connsiteX0" fmla="*/ 1138466 w 1138466"/>
              <a:gd name="connsiteY0" fmla="*/ 247356 h 247356"/>
              <a:gd name="connsiteX1" fmla="*/ 115578 w 1138466"/>
              <a:gd name="connsiteY1" fmla="*/ 92373 h 247356"/>
              <a:gd name="connsiteX2" fmla="*/ 30337 w 1138466"/>
              <a:gd name="connsiteY2" fmla="*/ 84624 h 247356"/>
              <a:gd name="connsiteX3" fmla="*/ 7090 w 1138466"/>
              <a:gd name="connsiteY3" fmla="*/ 7132 h 247356"/>
              <a:gd name="connsiteX4" fmla="*/ 146575 w 1138466"/>
              <a:gd name="connsiteY4" fmla="*/ 14882 h 247356"/>
              <a:gd name="connsiteX5" fmla="*/ 231815 w 1138466"/>
              <a:gd name="connsiteY5" fmla="*/ 107871 h 24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8466" h="247356">
                <a:moveTo>
                  <a:pt x="1138466" y="247356"/>
                </a:moveTo>
                <a:lnTo>
                  <a:pt x="115578" y="92373"/>
                </a:lnTo>
                <a:cubicBezTo>
                  <a:pt x="-69110" y="65251"/>
                  <a:pt x="48418" y="98831"/>
                  <a:pt x="30337" y="84624"/>
                </a:cubicBezTo>
                <a:cubicBezTo>
                  <a:pt x="12256" y="70417"/>
                  <a:pt x="-12283" y="18756"/>
                  <a:pt x="7090" y="7132"/>
                </a:cubicBezTo>
                <a:cubicBezTo>
                  <a:pt x="26463" y="-4492"/>
                  <a:pt x="109121" y="-1908"/>
                  <a:pt x="146575" y="14882"/>
                </a:cubicBezTo>
                <a:cubicBezTo>
                  <a:pt x="184029" y="31672"/>
                  <a:pt x="231815" y="107871"/>
                  <a:pt x="231815" y="1078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33783" y="2417736"/>
            <a:ext cx="242631" cy="74346"/>
          </a:xfrm>
          <a:custGeom>
            <a:avLst/>
            <a:gdLst>
              <a:gd name="connsiteX0" fmla="*/ 242631 w 242631"/>
              <a:gd name="connsiteY0" fmla="*/ 7749 h 74346"/>
              <a:gd name="connsiteX1" fmla="*/ 149641 w 242631"/>
              <a:gd name="connsiteY1" fmla="*/ 69742 h 74346"/>
              <a:gd name="connsiteX2" fmla="*/ 2407 w 242631"/>
              <a:gd name="connsiteY2" fmla="*/ 61993 h 74346"/>
              <a:gd name="connsiteX3" fmla="*/ 72149 w 242631"/>
              <a:gd name="connsiteY3" fmla="*/ 0 h 7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631" h="74346">
                <a:moveTo>
                  <a:pt x="242631" y="7749"/>
                </a:moveTo>
                <a:cubicBezTo>
                  <a:pt x="216154" y="34225"/>
                  <a:pt x="189678" y="60701"/>
                  <a:pt x="149641" y="69742"/>
                </a:cubicBezTo>
                <a:cubicBezTo>
                  <a:pt x="109604" y="78783"/>
                  <a:pt x="15322" y="73617"/>
                  <a:pt x="2407" y="61993"/>
                </a:cubicBezTo>
                <a:cubicBezTo>
                  <a:pt x="-10508" y="50369"/>
                  <a:pt x="30820" y="25184"/>
                  <a:pt x="7214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598092" y="1205452"/>
            <a:ext cx="1180911" cy="473531"/>
            <a:chOff x="2445692" y="1053052"/>
            <a:chExt cx="1180911" cy="473531"/>
          </a:xfrm>
        </p:grpSpPr>
        <p:sp>
          <p:nvSpPr>
            <p:cNvPr id="21" name="Freeform 20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50492" y="1357852"/>
            <a:ext cx="1180911" cy="473531"/>
            <a:chOff x="2445692" y="1053052"/>
            <a:chExt cx="1180911" cy="473531"/>
          </a:xfrm>
        </p:grpSpPr>
        <p:sp>
          <p:nvSpPr>
            <p:cNvPr id="25" name="Freeform 24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902892" y="1510252"/>
            <a:ext cx="1180911" cy="473531"/>
            <a:chOff x="2445692" y="1053052"/>
            <a:chExt cx="1180911" cy="473531"/>
          </a:xfrm>
        </p:grpSpPr>
        <p:sp>
          <p:nvSpPr>
            <p:cNvPr id="29" name="Freeform 28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055292" y="1662652"/>
            <a:ext cx="1180911" cy="473531"/>
            <a:chOff x="2445692" y="1053052"/>
            <a:chExt cx="1180911" cy="473531"/>
          </a:xfrm>
        </p:grpSpPr>
        <p:sp>
          <p:nvSpPr>
            <p:cNvPr id="33" name="Freeform 32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207692" y="1815052"/>
            <a:ext cx="1180911" cy="473531"/>
            <a:chOff x="2445692" y="1053052"/>
            <a:chExt cx="1180911" cy="473531"/>
          </a:xfrm>
        </p:grpSpPr>
        <p:sp>
          <p:nvSpPr>
            <p:cNvPr id="37" name="Freeform 36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360092" y="1967452"/>
            <a:ext cx="1180911" cy="473531"/>
            <a:chOff x="2445692" y="1053052"/>
            <a:chExt cx="1180911" cy="473531"/>
          </a:xfrm>
        </p:grpSpPr>
        <p:sp>
          <p:nvSpPr>
            <p:cNvPr id="41" name="Freeform 40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822168" y="1283900"/>
            <a:ext cx="1180911" cy="473531"/>
            <a:chOff x="2445692" y="1053052"/>
            <a:chExt cx="1180911" cy="473531"/>
          </a:xfrm>
        </p:grpSpPr>
        <p:sp>
          <p:nvSpPr>
            <p:cNvPr id="45" name="Freeform 44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974568" y="1436300"/>
            <a:ext cx="1180911" cy="473531"/>
            <a:chOff x="2445692" y="1053052"/>
            <a:chExt cx="1180911" cy="473531"/>
          </a:xfrm>
        </p:grpSpPr>
        <p:sp>
          <p:nvSpPr>
            <p:cNvPr id="49" name="Freeform 48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094684" y="1248216"/>
            <a:ext cx="1180911" cy="473531"/>
            <a:chOff x="2445692" y="1053052"/>
            <a:chExt cx="1180911" cy="473531"/>
          </a:xfrm>
        </p:grpSpPr>
        <p:sp>
          <p:nvSpPr>
            <p:cNvPr id="53" name="Freeform 52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126968" y="1588700"/>
            <a:ext cx="1180911" cy="473531"/>
            <a:chOff x="2445692" y="1053052"/>
            <a:chExt cx="1180911" cy="473531"/>
          </a:xfrm>
        </p:grpSpPr>
        <p:sp>
          <p:nvSpPr>
            <p:cNvPr id="57" name="Freeform 56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387897" y="1896405"/>
            <a:ext cx="1180911" cy="473531"/>
            <a:chOff x="2445692" y="1053052"/>
            <a:chExt cx="1180911" cy="473531"/>
          </a:xfrm>
        </p:grpSpPr>
        <p:sp>
          <p:nvSpPr>
            <p:cNvPr id="61" name="Freeform 60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922493" y="2405653"/>
            <a:ext cx="1180911" cy="473531"/>
            <a:chOff x="2445692" y="1053052"/>
            <a:chExt cx="1180911" cy="473531"/>
          </a:xfrm>
        </p:grpSpPr>
        <p:sp>
          <p:nvSpPr>
            <p:cNvPr id="65" name="Freeform 64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431768" y="1893500"/>
            <a:ext cx="1180911" cy="473531"/>
            <a:chOff x="2445692" y="1053052"/>
            <a:chExt cx="1180911" cy="473531"/>
          </a:xfrm>
        </p:grpSpPr>
        <p:sp>
          <p:nvSpPr>
            <p:cNvPr id="69" name="Freeform 68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781580" y="2113581"/>
            <a:ext cx="1180911" cy="473531"/>
            <a:chOff x="2445692" y="1053052"/>
            <a:chExt cx="1180911" cy="473531"/>
          </a:xfrm>
        </p:grpSpPr>
        <p:sp>
          <p:nvSpPr>
            <p:cNvPr id="73" name="Freeform 72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933980" y="2265981"/>
            <a:ext cx="1180911" cy="473531"/>
            <a:chOff x="2445692" y="1053052"/>
            <a:chExt cx="1180911" cy="473531"/>
          </a:xfrm>
        </p:grpSpPr>
        <p:sp>
          <p:nvSpPr>
            <p:cNvPr id="77" name="Freeform 76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086380" y="2418381"/>
            <a:ext cx="1180911" cy="473531"/>
            <a:chOff x="2445692" y="1053052"/>
            <a:chExt cx="1180911" cy="473531"/>
          </a:xfrm>
        </p:grpSpPr>
        <p:sp>
          <p:nvSpPr>
            <p:cNvPr id="81" name="Freeform 80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 rot="20985858">
            <a:off x="2648743" y="1330201"/>
            <a:ext cx="1180911" cy="473531"/>
            <a:chOff x="2445692" y="1053052"/>
            <a:chExt cx="1180911" cy="473531"/>
          </a:xfrm>
        </p:grpSpPr>
        <p:sp>
          <p:nvSpPr>
            <p:cNvPr id="85" name="Freeform 84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 rot="21097545">
            <a:off x="2741383" y="1870718"/>
            <a:ext cx="1180911" cy="473531"/>
            <a:chOff x="2445692" y="1053052"/>
            <a:chExt cx="1180911" cy="473531"/>
          </a:xfrm>
        </p:grpSpPr>
        <p:sp>
          <p:nvSpPr>
            <p:cNvPr id="89" name="Freeform 88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 rot="20900037">
            <a:off x="3391180" y="2723181"/>
            <a:ext cx="1180911" cy="473531"/>
            <a:chOff x="2445692" y="1053052"/>
            <a:chExt cx="1180911" cy="473531"/>
          </a:xfrm>
        </p:grpSpPr>
        <p:sp>
          <p:nvSpPr>
            <p:cNvPr id="93" name="Freeform 92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829991" y="1842353"/>
            <a:ext cx="1180911" cy="473531"/>
            <a:chOff x="2445692" y="1053052"/>
            <a:chExt cx="1180911" cy="473531"/>
          </a:xfrm>
        </p:grpSpPr>
        <p:sp>
          <p:nvSpPr>
            <p:cNvPr id="97" name="Freeform 96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 rot="20704939">
            <a:off x="2728384" y="1982288"/>
            <a:ext cx="1180911" cy="473531"/>
            <a:chOff x="2445692" y="1053052"/>
            <a:chExt cx="1180911" cy="473531"/>
          </a:xfrm>
        </p:grpSpPr>
        <p:sp>
          <p:nvSpPr>
            <p:cNvPr id="101" name="Freeform 100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890111" y="1957529"/>
            <a:ext cx="1180911" cy="473531"/>
            <a:chOff x="2445692" y="1053052"/>
            <a:chExt cx="1180911" cy="473531"/>
          </a:xfrm>
        </p:grpSpPr>
        <p:sp>
          <p:nvSpPr>
            <p:cNvPr id="105" name="Freeform 104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 rot="19937096">
            <a:off x="3317300" y="2811402"/>
            <a:ext cx="1180911" cy="473531"/>
            <a:chOff x="2445692" y="1053052"/>
            <a:chExt cx="1180911" cy="473531"/>
          </a:xfrm>
        </p:grpSpPr>
        <p:sp>
          <p:nvSpPr>
            <p:cNvPr id="109" name="Freeform 108"/>
            <p:cNvSpPr/>
            <p:nvPr/>
          </p:nvSpPr>
          <p:spPr>
            <a:xfrm>
              <a:off x="2557220" y="1170122"/>
              <a:ext cx="1069383" cy="356461"/>
            </a:xfrm>
            <a:custGeom>
              <a:avLst/>
              <a:gdLst>
                <a:gd name="connsiteX0" fmla="*/ 0 w 1069383"/>
                <a:gd name="connsiteY0" fmla="*/ 0 h 356461"/>
                <a:gd name="connsiteX1" fmla="*/ 1069383 w 1069383"/>
                <a:gd name="connsiteY1" fmla="*/ 356461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383" h="356461">
                  <a:moveTo>
                    <a:pt x="0" y="0"/>
                  </a:moveTo>
                  <a:lnTo>
                    <a:pt x="1069383" y="3564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2543847" y="1053052"/>
              <a:ext cx="207102" cy="171314"/>
            </a:xfrm>
            <a:custGeom>
              <a:avLst/>
              <a:gdLst>
                <a:gd name="connsiteX0" fmla="*/ 36621 w 207102"/>
                <a:gd name="connsiteY0" fmla="*/ 93823 h 171314"/>
                <a:gd name="connsiteX1" fmla="*/ 5624 w 207102"/>
                <a:gd name="connsiteY1" fmla="*/ 833 h 171314"/>
                <a:gd name="connsiteX2" fmla="*/ 137360 w 207102"/>
                <a:gd name="connsiteY2" fmla="*/ 55077 h 171314"/>
                <a:gd name="connsiteX3" fmla="*/ 207102 w 207102"/>
                <a:gd name="connsiteY3" fmla="*/ 171314 h 17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02" h="171314">
                  <a:moveTo>
                    <a:pt x="36621" y="93823"/>
                  </a:moveTo>
                  <a:cubicBezTo>
                    <a:pt x="12727" y="50557"/>
                    <a:pt x="-11166" y="7291"/>
                    <a:pt x="5624" y="833"/>
                  </a:cubicBezTo>
                  <a:cubicBezTo>
                    <a:pt x="22414" y="-5625"/>
                    <a:pt x="103780" y="26663"/>
                    <a:pt x="137360" y="55077"/>
                  </a:cubicBezTo>
                  <a:cubicBezTo>
                    <a:pt x="170940" y="83490"/>
                    <a:pt x="195478" y="153233"/>
                    <a:pt x="207102" y="171314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2445692" y="1201119"/>
              <a:ext cx="282010" cy="108569"/>
            </a:xfrm>
            <a:custGeom>
              <a:avLst/>
              <a:gdLst>
                <a:gd name="connsiteX0" fmla="*/ 65033 w 282010"/>
                <a:gd name="connsiteY0" fmla="*/ 0 h 108569"/>
                <a:gd name="connsiteX1" fmla="*/ 3040 w 282010"/>
                <a:gd name="connsiteY1" fmla="*/ 77491 h 108569"/>
                <a:gd name="connsiteX2" fmla="*/ 150274 w 282010"/>
                <a:gd name="connsiteY2" fmla="*/ 108488 h 108569"/>
                <a:gd name="connsiteX3" fmla="*/ 282010 w 282010"/>
                <a:gd name="connsiteY3" fmla="*/ 69742 h 1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10" h="108569">
                  <a:moveTo>
                    <a:pt x="65033" y="0"/>
                  </a:moveTo>
                  <a:cubicBezTo>
                    <a:pt x="26933" y="29705"/>
                    <a:pt x="-11167" y="59410"/>
                    <a:pt x="3040" y="77491"/>
                  </a:cubicBezTo>
                  <a:cubicBezTo>
                    <a:pt x="17247" y="95572"/>
                    <a:pt x="103779" y="109779"/>
                    <a:pt x="150274" y="108488"/>
                  </a:cubicBezTo>
                  <a:cubicBezTo>
                    <a:pt x="196769" y="107197"/>
                    <a:pt x="282010" y="69742"/>
                    <a:pt x="282010" y="69742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Freeform 111"/>
          <p:cNvSpPr/>
          <p:nvPr/>
        </p:nvSpPr>
        <p:spPr>
          <a:xfrm>
            <a:off x="573437" y="2891553"/>
            <a:ext cx="6462794" cy="1576497"/>
          </a:xfrm>
          <a:custGeom>
            <a:avLst/>
            <a:gdLst>
              <a:gd name="connsiteX0" fmla="*/ 5627796 w 6051954"/>
              <a:gd name="connsiteY0" fmla="*/ 391045 h 1113480"/>
              <a:gd name="connsiteX1" fmla="*/ 5550304 w 6051954"/>
              <a:gd name="connsiteY1" fmla="*/ 321302 h 1113480"/>
              <a:gd name="connsiteX2" fmla="*/ 5441816 w 6051954"/>
              <a:gd name="connsiteY2" fmla="*/ 65580 h 1113480"/>
              <a:gd name="connsiteX3" fmla="*/ 1203030 w 6051954"/>
              <a:gd name="connsiteY3" fmla="*/ 3587 h 1113480"/>
              <a:gd name="connsiteX4" fmla="*/ 133647 w 6051954"/>
              <a:gd name="connsiteY4" fmla="*/ 73329 h 1113480"/>
              <a:gd name="connsiteX5" fmla="*/ 32908 w 6051954"/>
              <a:gd name="connsiteY5" fmla="*/ 600272 h 1113480"/>
              <a:gd name="connsiteX6" fmla="*/ 288630 w 6051954"/>
              <a:gd name="connsiteY6" fmla="*/ 879241 h 1113480"/>
              <a:gd name="connsiteX7" fmla="*/ 2512637 w 6051954"/>
              <a:gd name="connsiteY7" fmla="*/ 1111716 h 1113480"/>
              <a:gd name="connsiteX8" fmla="*/ 5418569 w 6051954"/>
              <a:gd name="connsiteY8" fmla="*/ 964482 h 1113480"/>
              <a:gd name="connsiteX9" fmla="*/ 6030752 w 6051954"/>
              <a:gd name="connsiteY9" fmla="*/ 584774 h 1113480"/>
              <a:gd name="connsiteX10" fmla="*/ 5922264 w 6051954"/>
              <a:gd name="connsiteY10" fmla="*/ 406543 h 111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51954" h="1113480">
                <a:moveTo>
                  <a:pt x="5627796" y="391045"/>
                </a:moveTo>
                <a:cubicBezTo>
                  <a:pt x="5604548" y="383295"/>
                  <a:pt x="5581301" y="375546"/>
                  <a:pt x="5550304" y="321302"/>
                </a:cubicBezTo>
                <a:cubicBezTo>
                  <a:pt x="5519307" y="267058"/>
                  <a:pt x="6166362" y="118532"/>
                  <a:pt x="5441816" y="65580"/>
                </a:cubicBezTo>
                <a:cubicBezTo>
                  <a:pt x="4717270" y="12628"/>
                  <a:pt x="2087725" y="2296"/>
                  <a:pt x="1203030" y="3587"/>
                </a:cubicBezTo>
                <a:cubicBezTo>
                  <a:pt x="318335" y="4878"/>
                  <a:pt x="328667" y="-26118"/>
                  <a:pt x="133647" y="73329"/>
                </a:cubicBezTo>
                <a:cubicBezTo>
                  <a:pt x="-61373" y="172776"/>
                  <a:pt x="7078" y="465953"/>
                  <a:pt x="32908" y="600272"/>
                </a:cubicBezTo>
                <a:cubicBezTo>
                  <a:pt x="58738" y="734591"/>
                  <a:pt x="-124658" y="794000"/>
                  <a:pt x="288630" y="879241"/>
                </a:cubicBezTo>
                <a:cubicBezTo>
                  <a:pt x="701918" y="964482"/>
                  <a:pt x="1657647" y="1097509"/>
                  <a:pt x="2512637" y="1111716"/>
                </a:cubicBezTo>
                <a:cubicBezTo>
                  <a:pt x="3367627" y="1125923"/>
                  <a:pt x="4832216" y="1052306"/>
                  <a:pt x="5418569" y="964482"/>
                </a:cubicBezTo>
                <a:cubicBezTo>
                  <a:pt x="6004922" y="876658"/>
                  <a:pt x="5946803" y="677764"/>
                  <a:pt x="6030752" y="584774"/>
                </a:cubicBezTo>
                <a:cubicBezTo>
                  <a:pt x="6114701" y="491784"/>
                  <a:pt x="5922264" y="406543"/>
                  <a:pt x="5922264" y="406543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780116" y="2966731"/>
            <a:ext cx="5780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40836"/>
                </a:solidFill>
                <a:latin typeface="AhnbergHand" charset="0"/>
                <a:ea typeface="AhnbergHand" charset="0"/>
                <a:cs typeface="AhnbergHand" charset="0"/>
              </a:rPr>
              <a:t>If you can prevent resolvers from getting answers from the root then the resolvers will stop answering queries as their local cache expires</a:t>
            </a:r>
          </a:p>
        </p:txBody>
      </p:sp>
    </p:spTree>
    <p:extLst>
      <p:ext uri="{BB962C8B-B14F-4D97-AF65-F5344CB8AC3E}">
        <p14:creationId xmlns:p14="http://schemas.microsoft.com/office/powerpoint/2010/main" val="15226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17</a:t>
            </a:fld>
            <a:endParaRPr lang="en-AU" kern="0" dirty="0"/>
          </a:p>
        </p:txBody>
      </p:sp>
      <p:sp>
        <p:nvSpPr>
          <p:cNvPr id="6" name="Freeform 5"/>
          <p:cNvSpPr/>
          <p:nvPr/>
        </p:nvSpPr>
        <p:spPr>
          <a:xfrm>
            <a:off x="3247084" y="650929"/>
            <a:ext cx="1758680" cy="3170235"/>
          </a:xfrm>
          <a:custGeom>
            <a:avLst/>
            <a:gdLst>
              <a:gd name="connsiteX0" fmla="*/ 70603 w 1758680"/>
              <a:gd name="connsiteY0" fmla="*/ 0 h 3170235"/>
              <a:gd name="connsiteX1" fmla="*/ 1411206 w 1758680"/>
              <a:gd name="connsiteY1" fmla="*/ 488197 h 3170235"/>
              <a:gd name="connsiteX2" fmla="*/ 1581688 w 1758680"/>
              <a:gd name="connsiteY2" fmla="*/ 550190 h 3170235"/>
              <a:gd name="connsiteX3" fmla="*/ 1620433 w 1758680"/>
              <a:gd name="connsiteY3" fmla="*/ 2836190 h 3170235"/>
              <a:gd name="connsiteX4" fmla="*/ 1659179 w 1758680"/>
              <a:gd name="connsiteY4" fmla="*/ 3122909 h 3170235"/>
              <a:gd name="connsiteX5" fmla="*/ 186840 w 1758680"/>
              <a:gd name="connsiteY5" fmla="*/ 2495227 h 3170235"/>
              <a:gd name="connsiteX6" fmla="*/ 24108 w 1758680"/>
              <a:gd name="connsiteY6" fmla="*/ 2433234 h 3170235"/>
              <a:gd name="connsiteX7" fmla="*/ 861 w 1758680"/>
              <a:gd name="connsiteY7" fmla="*/ 77492 h 317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8680" h="3170235">
                <a:moveTo>
                  <a:pt x="70603" y="0"/>
                </a:moveTo>
                <a:lnTo>
                  <a:pt x="1411206" y="488197"/>
                </a:lnTo>
                <a:cubicBezTo>
                  <a:pt x="1663053" y="579895"/>
                  <a:pt x="1546817" y="158858"/>
                  <a:pt x="1581688" y="550190"/>
                </a:cubicBezTo>
                <a:cubicBezTo>
                  <a:pt x="1616559" y="941522"/>
                  <a:pt x="1607518" y="2407404"/>
                  <a:pt x="1620433" y="2836190"/>
                </a:cubicBezTo>
                <a:cubicBezTo>
                  <a:pt x="1633348" y="3264976"/>
                  <a:pt x="1898111" y="3179736"/>
                  <a:pt x="1659179" y="3122909"/>
                </a:cubicBezTo>
                <a:cubicBezTo>
                  <a:pt x="1420247" y="3066082"/>
                  <a:pt x="459352" y="2610173"/>
                  <a:pt x="186840" y="2495227"/>
                </a:cubicBezTo>
                <a:cubicBezTo>
                  <a:pt x="-85672" y="2380281"/>
                  <a:pt x="55104" y="2836190"/>
                  <a:pt x="24108" y="2433234"/>
                </a:cubicBezTo>
                <a:cubicBezTo>
                  <a:pt x="-6888" y="2030278"/>
                  <a:pt x="861" y="77492"/>
                  <a:pt x="861" y="77492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160380" y="3239146"/>
            <a:ext cx="481722" cy="731997"/>
          </a:xfrm>
          <a:custGeom>
            <a:avLst/>
            <a:gdLst>
              <a:gd name="connsiteX0" fmla="*/ 373234 w 481722"/>
              <a:gd name="connsiteY0" fmla="*/ 0 h 731997"/>
              <a:gd name="connsiteX1" fmla="*/ 16773 w 481722"/>
              <a:gd name="connsiteY1" fmla="*/ 604434 h 731997"/>
              <a:gd name="connsiteX2" fmla="*/ 55518 w 481722"/>
              <a:gd name="connsiteY2" fmla="*/ 681925 h 731997"/>
              <a:gd name="connsiteX3" fmla="*/ 32271 w 481722"/>
              <a:gd name="connsiteY3" fmla="*/ 681925 h 731997"/>
              <a:gd name="connsiteX4" fmla="*/ 481722 w 481722"/>
              <a:gd name="connsiteY4" fmla="*/ 46495 h 73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722" h="731997">
                <a:moveTo>
                  <a:pt x="373234" y="0"/>
                </a:moveTo>
                <a:cubicBezTo>
                  <a:pt x="221480" y="245390"/>
                  <a:pt x="69726" y="490780"/>
                  <a:pt x="16773" y="604434"/>
                </a:cubicBezTo>
                <a:cubicBezTo>
                  <a:pt x="-36180" y="718088"/>
                  <a:pt x="52935" y="669010"/>
                  <a:pt x="55518" y="681925"/>
                </a:cubicBezTo>
                <a:cubicBezTo>
                  <a:pt x="58101" y="694840"/>
                  <a:pt x="-38763" y="787830"/>
                  <a:pt x="32271" y="681925"/>
                </a:cubicBezTo>
                <a:cubicBezTo>
                  <a:pt x="103305" y="576020"/>
                  <a:pt x="292513" y="311257"/>
                  <a:pt x="481722" y="46495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610746" y="3711844"/>
            <a:ext cx="306871" cy="662227"/>
          </a:xfrm>
          <a:custGeom>
            <a:avLst/>
            <a:gdLst>
              <a:gd name="connsiteX0" fmla="*/ 0 w 306871"/>
              <a:gd name="connsiteY0" fmla="*/ 0 h 662227"/>
              <a:gd name="connsiteX1" fmla="*/ 170481 w 306871"/>
              <a:gd name="connsiteY1" fmla="*/ 565688 h 662227"/>
              <a:gd name="connsiteX2" fmla="*/ 294468 w 306871"/>
              <a:gd name="connsiteY2" fmla="*/ 627681 h 662227"/>
              <a:gd name="connsiteX3" fmla="*/ 286718 w 306871"/>
              <a:gd name="connsiteY3" fmla="*/ 619932 h 662227"/>
              <a:gd name="connsiteX4" fmla="*/ 154983 w 306871"/>
              <a:gd name="connsiteY4" fmla="*/ 116237 h 66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871" h="662227">
                <a:moveTo>
                  <a:pt x="0" y="0"/>
                </a:moveTo>
                <a:cubicBezTo>
                  <a:pt x="60701" y="230537"/>
                  <a:pt x="121403" y="461075"/>
                  <a:pt x="170481" y="565688"/>
                </a:cubicBezTo>
                <a:cubicBezTo>
                  <a:pt x="219559" y="670301"/>
                  <a:pt x="275095" y="618640"/>
                  <a:pt x="294468" y="627681"/>
                </a:cubicBezTo>
                <a:cubicBezTo>
                  <a:pt x="313841" y="636722"/>
                  <a:pt x="309966" y="705173"/>
                  <a:pt x="286718" y="619932"/>
                </a:cubicBezTo>
                <a:cubicBezTo>
                  <a:pt x="263471" y="534691"/>
                  <a:pt x="154983" y="116237"/>
                  <a:pt x="154983" y="116237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417367" y="1229361"/>
            <a:ext cx="1171425" cy="1879049"/>
          </a:xfrm>
          <a:custGeom>
            <a:avLst/>
            <a:gdLst>
              <a:gd name="connsiteX0" fmla="*/ 573447 w 1171425"/>
              <a:gd name="connsiteY0" fmla="*/ 180985 h 1879049"/>
              <a:gd name="connsiteX1" fmla="*/ 240233 w 1171425"/>
              <a:gd name="connsiteY1" fmla="*/ 33751 h 1879049"/>
              <a:gd name="connsiteX2" fmla="*/ 9 w 1171425"/>
              <a:gd name="connsiteY2" fmla="*/ 746673 h 1879049"/>
              <a:gd name="connsiteX3" fmla="*/ 232484 w 1171425"/>
              <a:gd name="connsiteY3" fmla="*/ 1552585 h 1879049"/>
              <a:gd name="connsiteX4" fmla="*/ 604443 w 1171425"/>
              <a:gd name="connsiteY4" fmla="*/ 1878049 h 1879049"/>
              <a:gd name="connsiteX5" fmla="*/ 1077141 w 1171425"/>
              <a:gd name="connsiteY5" fmla="*/ 1614578 h 1879049"/>
              <a:gd name="connsiteX6" fmla="*/ 1162382 w 1171425"/>
              <a:gd name="connsiteY6" fmla="*/ 645934 h 1879049"/>
              <a:gd name="connsiteX7" fmla="*/ 945406 w 1171425"/>
              <a:gd name="connsiteY7" fmla="*/ 180985 h 1879049"/>
              <a:gd name="connsiteX8" fmla="*/ 557948 w 1171425"/>
              <a:gd name="connsiteY8" fmla="*/ 95744 h 187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1425" h="1879049">
                <a:moveTo>
                  <a:pt x="573447" y="180985"/>
                </a:moveTo>
                <a:cubicBezTo>
                  <a:pt x="454626" y="60227"/>
                  <a:pt x="335806" y="-60530"/>
                  <a:pt x="240233" y="33751"/>
                </a:cubicBezTo>
                <a:cubicBezTo>
                  <a:pt x="144660" y="128032"/>
                  <a:pt x="1301" y="493534"/>
                  <a:pt x="9" y="746673"/>
                </a:cubicBezTo>
                <a:cubicBezTo>
                  <a:pt x="-1283" y="999812"/>
                  <a:pt x="131745" y="1364022"/>
                  <a:pt x="232484" y="1552585"/>
                </a:cubicBezTo>
                <a:cubicBezTo>
                  <a:pt x="333223" y="1741148"/>
                  <a:pt x="463667" y="1867717"/>
                  <a:pt x="604443" y="1878049"/>
                </a:cubicBezTo>
                <a:cubicBezTo>
                  <a:pt x="745219" y="1888381"/>
                  <a:pt x="984151" y="1819930"/>
                  <a:pt x="1077141" y="1614578"/>
                </a:cubicBezTo>
                <a:cubicBezTo>
                  <a:pt x="1170131" y="1409226"/>
                  <a:pt x="1184338" y="884866"/>
                  <a:pt x="1162382" y="645934"/>
                </a:cubicBezTo>
                <a:cubicBezTo>
                  <a:pt x="1140426" y="407002"/>
                  <a:pt x="1046145" y="272683"/>
                  <a:pt x="945406" y="180985"/>
                </a:cubicBezTo>
                <a:cubicBezTo>
                  <a:pt x="844667" y="89287"/>
                  <a:pt x="557948" y="95744"/>
                  <a:pt x="557948" y="95744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672078" y="1489856"/>
            <a:ext cx="662550" cy="1320675"/>
          </a:xfrm>
          <a:custGeom>
            <a:avLst/>
            <a:gdLst>
              <a:gd name="connsiteX0" fmla="*/ 318736 w 662550"/>
              <a:gd name="connsiteY0" fmla="*/ 121968 h 1320675"/>
              <a:gd name="connsiteX1" fmla="*/ 132756 w 662550"/>
              <a:gd name="connsiteY1" fmla="*/ 21229 h 1320675"/>
              <a:gd name="connsiteX2" fmla="*/ 1020 w 662550"/>
              <a:gd name="connsiteY2" fmla="*/ 486178 h 1320675"/>
              <a:gd name="connsiteX3" fmla="*/ 202498 w 662550"/>
              <a:gd name="connsiteY3" fmla="*/ 1253344 h 1320675"/>
              <a:gd name="connsiteX4" fmla="*/ 551210 w 662550"/>
              <a:gd name="connsiteY4" fmla="*/ 1183602 h 1320675"/>
              <a:gd name="connsiteX5" fmla="*/ 651949 w 662550"/>
              <a:gd name="connsiteY5" fmla="*/ 385439 h 1320675"/>
              <a:gd name="connsiteX6" fmla="*/ 334234 w 662550"/>
              <a:gd name="connsiteY6" fmla="*/ 59975 h 1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550" h="1320675">
                <a:moveTo>
                  <a:pt x="318736" y="121968"/>
                </a:moveTo>
                <a:cubicBezTo>
                  <a:pt x="252222" y="41247"/>
                  <a:pt x="185709" y="-39473"/>
                  <a:pt x="132756" y="21229"/>
                </a:cubicBezTo>
                <a:cubicBezTo>
                  <a:pt x="79803" y="81931"/>
                  <a:pt x="-10604" y="280826"/>
                  <a:pt x="1020" y="486178"/>
                </a:cubicBezTo>
                <a:cubicBezTo>
                  <a:pt x="12644" y="691530"/>
                  <a:pt x="110800" y="1137107"/>
                  <a:pt x="202498" y="1253344"/>
                </a:cubicBezTo>
                <a:cubicBezTo>
                  <a:pt x="294196" y="1369581"/>
                  <a:pt x="476302" y="1328253"/>
                  <a:pt x="551210" y="1183602"/>
                </a:cubicBezTo>
                <a:cubicBezTo>
                  <a:pt x="626118" y="1038951"/>
                  <a:pt x="688112" y="572710"/>
                  <a:pt x="651949" y="385439"/>
                </a:cubicBezTo>
                <a:cubicBezTo>
                  <a:pt x="615786" y="198168"/>
                  <a:pt x="334234" y="59975"/>
                  <a:pt x="334234" y="59975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820177" y="1921790"/>
            <a:ext cx="225721" cy="466749"/>
          </a:xfrm>
          <a:custGeom>
            <a:avLst/>
            <a:gdLst>
              <a:gd name="connsiteX0" fmla="*/ 116392 w 225721"/>
              <a:gd name="connsiteY0" fmla="*/ 0 h 466749"/>
              <a:gd name="connsiteX1" fmla="*/ 155 w 225721"/>
              <a:gd name="connsiteY1" fmla="*/ 154983 h 466749"/>
              <a:gd name="connsiteX2" fmla="*/ 93145 w 225721"/>
              <a:gd name="connsiteY2" fmla="*/ 457200 h 466749"/>
              <a:gd name="connsiteX3" fmla="*/ 162887 w 225721"/>
              <a:gd name="connsiteY3" fmla="*/ 371959 h 466749"/>
              <a:gd name="connsiteX4" fmla="*/ 224881 w 225721"/>
              <a:gd name="connsiteY4" fmla="*/ 178230 h 466749"/>
              <a:gd name="connsiteX5" fmla="*/ 116392 w 225721"/>
              <a:gd name="connsiteY5" fmla="*/ 61993 h 46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721" h="466749">
                <a:moveTo>
                  <a:pt x="116392" y="0"/>
                </a:moveTo>
                <a:cubicBezTo>
                  <a:pt x="60210" y="39391"/>
                  <a:pt x="4029" y="78783"/>
                  <a:pt x="155" y="154983"/>
                </a:cubicBezTo>
                <a:cubicBezTo>
                  <a:pt x="-3719" y="231183"/>
                  <a:pt x="66023" y="421037"/>
                  <a:pt x="93145" y="457200"/>
                </a:cubicBezTo>
                <a:cubicBezTo>
                  <a:pt x="120267" y="493363"/>
                  <a:pt x="140931" y="418454"/>
                  <a:pt x="162887" y="371959"/>
                </a:cubicBezTo>
                <a:cubicBezTo>
                  <a:pt x="184843" y="325464"/>
                  <a:pt x="232630" y="229891"/>
                  <a:pt x="224881" y="178230"/>
                </a:cubicBezTo>
                <a:cubicBezTo>
                  <a:pt x="217132" y="126569"/>
                  <a:pt x="116392" y="61993"/>
                  <a:pt x="116392" y="61993"/>
                </a:cubicBezTo>
              </a:path>
            </a:pathLst>
          </a:cu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34316" y="1815051"/>
            <a:ext cx="3616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Root Servers are a highly visible attack target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557220" y="1170122"/>
            <a:ext cx="1069383" cy="356461"/>
          </a:xfrm>
          <a:custGeom>
            <a:avLst/>
            <a:gdLst>
              <a:gd name="connsiteX0" fmla="*/ 0 w 1069383"/>
              <a:gd name="connsiteY0" fmla="*/ 0 h 356461"/>
              <a:gd name="connsiteX1" fmla="*/ 1069383 w 1069383"/>
              <a:gd name="connsiteY1" fmla="*/ 356461 h 35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9383" h="356461">
                <a:moveTo>
                  <a:pt x="0" y="0"/>
                </a:moveTo>
                <a:lnTo>
                  <a:pt x="1069383" y="35646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543847" y="1053052"/>
            <a:ext cx="207102" cy="171314"/>
          </a:xfrm>
          <a:custGeom>
            <a:avLst/>
            <a:gdLst>
              <a:gd name="connsiteX0" fmla="*/ 36621 w 207102"/>
              <a:gd name="connsiteY0" fmla="*/ 93823 h 171314"/>
              <a:gd name="connsiteX1" fmla="*/ 5624 w 207102"/>
              <a:gd name="connsiteY1" fmla="*/ 833 h 171314"/>
              <a:gd name="connsiteX2" fmla="*/ 137360 w 207102"/>
              <a:gd name="connsiteY2" fmla="*/ 55077 h 171314"/>
              <a:gd name="connsiteX3" fmla="*/ 207102 w 207102"/>
              <a:gd name="connsiteY3" fmla="*/ 171314 h 17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102" h="171314">
                <a:moveTo>
                  <a:pt x="36621" y="93823"/>
                </a:moveTo>
                <a:cubicBezTo>
                  <a:pt x="12727" y="50557"/>
                  <a:pt x="-11166" y="7291"/>
                  <a:pt x="5624" y="833"/>
                </a:cubicBezTo>
                <a:cubicBezTo>
                  <a:pt x="22414" y="-5625"/>
                  <a:pt x="103780" y="26663"/>
                  <a:pt x="137360" y="55077"/>
                </a:cubicBezTo>
                <a:cubicBezTo>
                  <a:pt x="170940" y="83490"/>
                  <a:pt x="195478" y="153233"/>
                  <a:pt x="207102" y="17131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445692" y="1201119"/>
            <a:ext cx="282010" cy="108569"/>
          </a:xfrm>
          <a:custGeom>
            <a:avLst/>
            <a:gdLst>
              <a:gd name="connsiteX0" fmla="*/ 65033 w 282010"/>
              <a:gd name="connsiteY0" fmla="*/ 0 h 108569"/>
              <a:gd name="connsiteX1" fmla="*/ 3040 w 282010"/>
              <a:gd name="connsiteY1" fmla="*/ 77491 h 108569"/>
              <a:gd name="connsiteX2" fmla="*/ 150274 w 282010"/>
              <a:gd name="connsiteY2" fmla="*/ 108488 h 108569"/>
              <a:gd name="connsiteX3" fmla="*/ 282010 w 282010"/>
              <a:gd name="connsiteY3" fmla="*/ 69742 h 108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010" h="108569">
                <a:moveTo>
                  <a:pt x="65033" y="0"/>
                </a:moveTo>
                <a:cubicBezTo>
                  <a:pt x="26933" y="29705"/>
                  <a:pt x="-11167" y="59410"/>
                  <a:pt x="3040" y="77491"/>
                </a:cubicBezTo>
                <a:cubicBezTo>
                  <a:pt x="17247" y="95572"/>
                  <a:pt x="103779" y="109779"/>
                  <a:pt x="150274" y="108488"/>
                </a:cubicBezTo>
                <a:cubicBezTo>
                  <a:pt x="196769" y="107197"/>
                  <a:pt x="282010" y="69742"/>
                  <a:pt x="282010" y="697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883344" y="2302115"/>
            <a:ext cx="1138466" cy="247356"/>
          </a:xfrm>
          <a:custGeom>
            <a:avLst/>
            <a:gdLst>
              <a:gd name="connsiteX0" fmla="*/ 1138466 w 1138466"/>
              <a:gd name="connsiteY0" fmla="*/ 247356 h 247356"/>
              <a:gd name="connsiteX1" fmla="*/ 115578 w 1138466"/>
              <a:gd name="connsiteY1" fmla="*/ 92373 h 247356"/>
              <a:gd name="connsiteX2" fmla="*/ 30337 w 1138466"/>
              <a:gd name="connsiteY2" fmla="*/ 84624 h 247356"/>
              <a:gd name="connsiteX3" fmla="*/ 7090 w 1138466"/>
              <a:gd name="connsiteY3" fmla="*/ 7132 h 247356"/>
              <a:gd name="connsiteX4" fmla="*/ 146575 w 1138466"/>
              <a:gd name="connsiteY4" fmla="*/ 14882 h 247356"/>
              <a:gd name="connsiteX5" fmla="*/ 231815 w 1138466"/>
              <a:gd name="connsiteY5" fmla="*/ 107871 h 24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8466" h="247356">
                <a:moveTo>
                  <a:pt x="1138466" y="247356"/>
                </a:moveTo>
                <a:lnTo>
                  <a:pt x="115578" y="92373"/>
                </a:lnTo>
                <a:cubicBezTo>
                  <a:pt x="-69110" y="65251"/>
                  <a:pt x="48418" y="98831"/>
                  <a:pt x="30337" y="84624"/>
                </a:cubicBezTo>
                <a:cubicBezTo>
                  <a:pt x="12256" y="70417"/>
                  <a:pt x="-12283" y="18756"/>
                  <a:pt x="7090" y="7132"/>
                </a:cubicBezTo>
                <a:cubicBezTo>
                  <a:pt x="26463" y="-4492"/>
                  <a:pt x="109121" y="-1908"/>
                  <a:pt x="146575" y="14882"/>
                </a:cubicBezTo>
                <a:cubicBezTo>
                  <a:pt x="184029" y="31672"/>
                  <a:pt x="231815" y="107871"/>
                  <a:pt x="231815" y="1078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33783" y="2417736"/>
            <a:ext cx="242631" cy="74346"/>
          </a:xfrm>
          <a:custGeom>
            <a:avLst/>
            <a:gdLst>
              <a:gd name="connsiteX0" fmla="*/ 242631 w 242631"/>
              <a:gd name="connsiteY0" fmla="*/ 7749 h 74346"/>
              <a:gd name="connsiteX1" fmla="*/ 149641 w 242631"/>
              <a:gd name="connsiteY1" fmla="*/ 69742 h 74346"/>
              <a:gd name="connsiteX2" fmla="*/ 2407 w 242631"/>
              <a:gd name="connsiteY2" fmla="*/ 61993 h 74346"/>
              <a:gd name="connsiteX3" fmla="*/ 72149 w 242631"/>
              <a:gd name="connsiteY3" fmla="*/ 0 h 7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631" h="74346">
                <a:moveTo>
                  <a:pt x="242631" y="7749"/>
                </a:moveTo>
                <a:cubicBezTo>
                  <a:pt x="216154" y="34225"/>
                  <a:pt x="189678" y="60701"/>
                  <a:pt x="149641" y="69742"/>
                </a:cubicBezTo>
                <a:cubicBezTo>
                  <a:pt x="109604" y="78783"/>
                  <a:pt x="15322" y="73617"/>
                  <a:pt x="2407" y="61993"/>
                </a:cubicBezTo>
                <a:cubicBezTo>
                  <a:pt x="-10508" y="50369"/>
                  <a:pt x="30820" y="25184"/>
                  <a:pt x="7214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765255" y="2948840"/>
            <a:ext cx="6051954" cy="1113480"/>
          </a:xfrm>
          <a:custGeom>
            <a:avLst/>
            <a:gdLst>
              <a:gd name="connsiteX0" fmla="*/ 5627796 w 6051954"/>
              <a:gd name="connsiteY0" fmla="*/ 391045 h 1113480"/>
              <a:gd name="connsiteX1" fmla="*/ 5550304 w 6051954"/>
              <a:gd name="connsiteY1" fmla="*/ 321302 h 1113480"/>
              <a:gd name="connsiteX2" fmla="*/ 5441816 w 6051954"/>
              <a:gd name="connsiteY2" fmla="*/ 65580 h 1113480"/>
              <a:gd name="connsiteX3" fmla="*/ 1203030 w 6051954"/>
              <a:gd name="connsiteY3" fmla="*/ 3587 h 1113480"/>
              <a:gd name="connsiteX4" fmla="*/ 133647 w 6051954"/>
              <a:gd name="connsiteY4" fmla="*/ 73329 h 1113480"/>
              <a:gd name="connsiteX5" fmla="*/ 32908 w 6051954"/>
              <a:gd name="connsiteY5" fmla="*/ 600272 h 1113480"/>
              <a:gd name="connsiteX6" fmla="*/ 288630 w 6051954"/>
              <a:gd name="connsiteY6" fmla="*/ 879241 h 1113480"/>
              <a:gd name="connsiteX7" fmla="*/ 2512637 w 6051954"/>
              <a:gd name="connsiteY7" fmla="*/ 1111716 h 1113480"/>
              <a:gd name="connsiteX8" fmla="*/ 5418569 w 6051954"/>
              <a:gd name="connsiteY8" fmla="*/ 964482 h 1113480"/>
              <a:gd name="connsiteX9" fmla="*/ 6030752 w 6051954"/>
              <a:gd name="connsiteY9" fmla="*/ 584774 h 1113480"/>
              <a:gd name="connsiteX10" fmla="*/ 5922264 w 6051954"/>
              <a:gd name="connsiteY10" fmla="*/ 406543 h 111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51954" h="1113480">
                <a:moveTo>
                  <a:pt x="5627796" y="391045"/>
                </a:moveTo>
                <a:cubicBezTo>
                  <a:pt x="5604548" y="383295"/>
                  <a:pt x="5581301" y="375546"/>
                  <a:pt x="5550304" y="321302"/>
                </a:cubicBezTo>
                <a:cubicBezTo>
                  <a:pt x="5519307" y="267058"/>
                  <a:pt x="6166362" y="118532"/>
                  <a:pt x="5441816" y="65580"/>
                </a:cubicBezTo>
                <a:cubicBezTo>
                  <a:pt x="4717270" y="12628"/>
                  <a:pt x="2087725" y="2296"/>
                  <a:pt x="1203030" y="3587"/>
                </a:cubicBezTo>
                <a:cubicBezTo>
                  <a:pt x="318335" y="4878"/>
                  <a:pt x="328667" y="-26118"/>
                  <a:pt x="133647" y="73329"/>
                </a:cubicBezTo>
                <a:cubicBezTo>
                  <a:pt x="-61373" y="172776"/>
                  <a:pt x="7078" y="465953"/>
                  <a:pt x="32908" y="600272"/>
                </a:cubicBezTo>
                <a:cubicBezTo>
                  <a:pt x="58738" y="734591"/>
                  <a:pt x="-124658" y="794000"/>
                  <a:pt x="288630" y="879241"/>
                </a:cubicBezTo>
                <a:cubicBezTo>
                  <a:pt x="701918" y="964482"/>
                  <a:pt x="1657647" y="1097509"/>
                  <a:pt x="2512637" y="1111716"/>
                </a:cubicBezTo>
                <a:cubicBezTo>
                  <a:pt x="3367627" y="1125923"/>
                  <a:pt x="4832216" y="1052306"/>
                  <a:pt x="5418569" y="964482"/>
                </a:cubicBezTo>
                <a:cubicBezTo>
                  <a:pt x="6004922" y="876658"/>
                  <a:pt x="5946803" y="677764"/>
                  <a:pt x="6030752" y="584774"/>
                </a:cubicBezTo>
                <a:cubicBezTo>
                  <a:pt x="6114701" y="491784"/>
                  <a:pt x="5922264" y="406543"/>
                  <a:pt x="5922264" y="406543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80116" y="2966731"/>
            <a:ext cx="5780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40836"/>
                </a:solidFill>
                <a:latin typeface="AhnbergHand" charset="0"/>
                <a:ea typeface="AhnbergHand" charset="0"/>
                <a:cs typeface="AhnbergHand" charset="0"/>
              </a:rPr>
              <a:t>If you can prevent resolvers from asking the root then the resolvers will stop answering queries as their cached responses expire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18" y="774915"/>
            <a:ext cx="4168140" cy="391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5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18</a:t>
            </a:fld>
            <a:endParaRPr lang="en-AU" kern="0" dirty="0"/>
          </a:p>
        </p:txBody>
      </p:sp>
      <p:sp>
        <p:nvSpPr>
          <p:cNvPr id="6" name="Freeform 5"/>
          <p:cNvSpPr/>
          <p:nvPr/>
        </p:nvSpPr>
        <p:spPr>
          <a:xfrm>
            <a:off x="3247084" y="650929"/>
            <a:ext cx="1758680" cy="3170235"/>
          </a:xfrm>
          <a:custGeom>
            <a:avLst/>
            <a:gdLst>
              <a:gd name="connsiteX0" fmla="*/ 70603 w 1758680"/>
              <a:gd name="connsiteY0" fmla="*/ 0 h 3170235"/>
              <a:gd name="connsiteX1" fmla="*/ 1411206 w 1758680"/>
              <a:gd name="connsiteY1" fmla="*/ 488197 h 3170235"/>
              <a:gd name="connsiteX2" fmla="*/ 1581688 w 1758680"/>
              <a:gd name="connsiteY2" fmla="*/ 550190 h 3170235"/>
              <a:gd name="connsiteX3" fmla="*/ 1620433 w 1758680"/>
              <a:gd name="connsiteY3" fmla="*/ 2836190 h 3170235"/>
              <a:gd name="connsiteX4" fmla="*/ 1659179 w 1758680"/>
              <a:gd name="connsiteY4" fmla="*/ 3122909 h 3170235"/>
              <a:gd name="connsiteX5" fmla="*/ 186840 w 1758680"/>
              <a:gd name="connsiteY5" fmla="*/ 2495227 h 3170235"/>
              <a:gd name="connsiteX6" fmla="*/ 24108 w 1758680"/>
              <a:gd name="connsiteY6" fmla="*/ 2433234 h 3170235"/>
              <a:gd name="connsiteX7" fmla="*/ 861 w 1758680"/>
              <a:gd name="connsiteY7" fmla="*/ 77492 h 317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8680" h="3170235">
                <a:moveTo>
                  <a:pt x="70603" y="0"/>
                </a:moveTo>
                <a:lnTo>
                  <a:pt x="1411206" y="488197"/>
                </a:lnTo>
                <a:cubicBezTo>
                  <a:pt x="1663053" y="579895"/>
                  <a:pt x="1546817" y="158858"/>
                  <a:pt x="1581688" y="550190"/>
                </a:cubicBezTo>
                <a:cubicBezTo>
                  <a:pt x="1616559" y="941522"/>
                  <a:pt x="1607518" y="2407404"/>
                  <a:pt x="1620433" y="2836190"/>
                </a:cubicBezTo>
                <a:cubicBezTo>
                  <a:pt x="1633348" y="3264976"/>
                  <a:pt x="1898111" y="3179736"/>
                  <a:pt x="1659179" y="3122909"/>
                </a:cubicBezTo>
                <a:cubicBezTo>
                  <a:pt x="1420247" y="3066082"/>
                  <a:pt x="459352" y="2610173"/>
                  <a:pt x="186840" y="2495227"/>
                </a:cubicBezTo>
                <a:cubicBezTo>
                  <a:pt x="-85672" y="2380281"/>
                  <a:pt x="55104" y="2836190"/>
                  <a:pt x="24108" y="2433234"/>
                </a:cubicBezTo>
                <a:cubicBezTo>
                  <a:pt x="-6888" y="2030278"/>
                  <a:pt x="861" y="77492"/>
                  <a:pt x="861" y="77492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160380" y="3239146"/>
            <a:ext cx="481722" cy="731997"/>
          </a:xfrm>
          <a:custGeom>
            <a:avLst/>
            <a:gdLst>
              <a:gd name="connsiteX0" fmla="*/ 373234 w 481722"/>
              <a:gd name="connsiteY0" fmla="*/ 0 h 731997"/>
              <a:gd name="connsiteX1" fmla="*/ 16773 w 481722"/>
              <a:gd name="connsiteY1" fmla="*/ 604434 h 731997"/>
              <a:gd name="connsiteX2" fmla="*/ 55518 w 481722"/>
              <a:gd name="connsiteY2" fmla="*/ 681925 h 731997"/>
              <a:gd name="connsiteX3" fmla="*/ 32271 w 481722"/>
              <a:gd name="connsiteY3" fmla="*/ 681925 h 731997"/>
              <a:gd name="connsiteX4" fmla="*/ 481722 w 481722"/>
              <a:gd name="connsiteY4" fmla="*/ 46495 h 73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722" h="731997">
                <a:moveTo>
                  <a:pt x="373234" y="0"/>
                </a:moveTo>
                <a:cubicBezTo>
                  <a:pt x="221480" y="245390"/>
                  <a:pt x="69726" y="490780"/>
                  <a:pt x="16773" y="604434"/>
                </a:cubicBezTo>
                <a:cubicBezTo>
                  <a:pt x="-36180" y="718088"/>
                  <a:pt x="52935" y="669010"/>
                  <a:pt x="55518" y="681925"/>
                </a:cubicBezTo>
                <a:cubicBezTo>
                  <a:pt x="58101" y="694840"/>
                  <a:pt x="-38763" y="787830"/>
                  <a:pt x="32271" y="681925"/>
                </a:cubicBezTo>
                <a:cubicBezTo>
                  <a:pt x="103305" y="576020"/>
                  <a:pt x="292513" y="311257"/>
                  <a:pt x="481722" y="46495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610746" y="3711844"/>
            <a:ext cx="306871" cy="662227"/>
          </a:xfrm>
          <a:custGeom>
            <a:avLst/>
            <a:gdLst>
              <a:gd name="connsiteX0" fmla="*/ 0 w 306871"/>
              <a:gd name="connsiteY0" fmla="*/ 0 h 662227"/>
              <a:gd name="connsiteX1" fmla="*/ 170481 w 306871"/>
              <a:gd name="connsiteY1" fmla="*/ 565688 h 662227"/>
              <a:gd name="connsiteX2" fmla="*/ 294468 w 306871"/>
              <a:gd name="connsiteY2" fmla="*/ 627681 h 662227"/>
              <a:gd name="connsiteX3" fmla="*/ 286718 w 306871"/>
              <a:gd name="connsiteY3" fmla="*/ 619932 h 662227"/>
              <a:gd name="connsiteX4" fmla="*/ 154983 w 306871"/>
              <a:gd name="connsiteY4" fmla="*/ 116237 h 66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871" h="662227">
                <a:moveTo>
                  <a:pt x="0" y="0"/>
                </a:moveTo>
                <a:cubicBezTo>
                  <a:pt x="60701" y="230537"/>
                  <a:pt x="121403" y="461075"/>
                  <a:pt x="170481" y="565688"/>
                </a:cubicBezTo>
                <a:cubicBezTo>
                  <a:pt x="219559" y="670301"/>
                  <a:pt x="275095" y="618640"/>
                  <a:pt x="294468" y="627681"/>
                </a:cubicBezTo>
                <a:cubicBezTo>
                  <a:pt x="313841" y="636722"/>
                  <a:pt x="309966" y="705173"/>
                  <a:pt x="286718" y="619932"/>
                </a:cubicBezTo>
                <a:cubicBezTo>
                  <a:pt x="263471" y="534691"/>
                  <a:pt x="154983" y="116237"/>
                  <a:pt x="154983" y="116237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417367" y="1229361"/>
            <a:ext cx="1171425" cy="1879049"/>
          </a:xfrm>
          <a:custGeom>
            <a:avLst/>
            <a:gdLst>
              <a:gd name="connsiteX0" fmla="*/ 573447 w 1171425"/>
              <a:gd name="connsiteY0" fmla="*/ 180985 h 1879049"/>
              <a:gd name="connsiteX1" fmla="*/ 240233 w 1171425"/>
              <a:gd name="connsiteY1" fmla="*/ 33751 h 1879049"/>
              <a:gd name="connsiteX2" fmla="*/ 9 w 1171425"/>
              <a:gd name="connsiteY2" fmla="*/ 746673 h 1879049"/>
              <a:gd name="connsiteX3" fmla="*/ 232484 w 1171425"/>
              <a:gd name="connsiteY3" fmla="*/ 1552585 h 1879049"/>
              <a:gd name="connsiteX4" fmla="*/ 604443 w 1171425"/>
              <a:gd name="connsiteY4" fmla="*/ 1878049 h 1879049"/>
              <a:gd name="connsiteX5" fmla="*/ 1077141 w 1171425"/>
              <a:gd name="connsiteY5" fmla="*/ 1614578 h 1879049"/>
              <a:gd name="connsiteX6" fmla="*/ 1162382 w 1171425"/>
              <a:gd name="connsiteY6" fmla="*/ 645934 h 1879049"/>
              <a:gd name="connsiteX7" fmla="*/ 945406 w 1171425"/>
              <a:gd name="connsiteY7" fmla="*/ 180985 h 1879049"/>
              <a:gd name="connsiteX8" fmla="*/ 557948 w 1171425"/>
              <a:gd name="connsiteY8" fmla="*/ 95744 h 187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1425" h="1879049">
                <a:moveTo>
                  <a:pt x="573447" y="180985"/>
                </a:moveTo>
                <a:cubicBezTo>
                  <a:pt x="454626" y="60227"/>
                  <a:pt x="335806" y="-60530"/>
                  <a:pt x="240233" y="33751"/>
                </a:cubicBezTo>
                <a:cubicBezTo>
                  <a:pt x="144660" y="128032"/>
                  <a:pt x="1301" y="493534"/>
                  <a:pt x="9" y="746673"/>
                </a:cubicBezTo>
                <a:cubicBezTo>
                  <a:pt x="-1283" y="999812"/>
                  <a:pt x="131745" y="1364022"/>
                  <a:pt x="232484" y="1552585"/>
                </a:cubicBezTo>
                <a:cubicBezTo>
                  <a:pt x="333223" y="1741148"/>
                  <a:pt x="463667" y="1867717"/>
                  <a:pt x="604443" y="1878049"/>
                </a:cubicBezTo>
                <a:cubicBezTo>
                  <a:pt x="745219" y="1888381"/>
                  <a:pt x="984151" y="1819930"/>
                  <a:pt x="1077141" y="1614578"/>
                </a:cubicBezTo>
                <a:cubicBezTo>
                  <a:pt x="1170131" y="1409226"/>
                  <a:pt x="1184338" y="884866"/>
                  <a:pt x="1162382" y="645934"/>
                </a:cubicBezTo>
                <a:cubicBezTo>
                  <a:pt x="1140426" y="407002"/>
                  <a:pt x="1046145" y="272683"/>
                  <a:pt x="945406" y="180985"/>
                </a:cubicBezTo>
                <a:cubicBezTo>
                  <a:pt x="844667" y="89287"/>
                  <a:pt x="557948" y="95744"/>
                  <a:pt x="557948" y="95744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672078" y="1489856"/>
            <a:ext cx="662550" cy="1320675"/>
          </a:xfrm>
          <a:custGeom>
            <a:avLst/>
            <a:gdLst>
              <a:gd name="connsiteX0" fmla="*/ 318736 w 662550"/>
              <a:gd name="connsiteY0" fmla="*/ 121968 h 1320675"/>
              <a:gd name="connsiteX1" fmla="*/ 132756 w 662550"/>
              <a:gd name="connsiteY1" fmla="*/ 21229 h 1320675"/>
              <a:gd name="connsiteX2" fmla="*/ 1020 w 662550"/>
              <a:gd name="connsiteY2" fmla="*/ 486178 h 1320675"/>
              <a:gd name="connsiteX3" fmla="*/ 202498 w 662550"/>
              <a:gd name="connsiteY3" fmla="*/ 1253344 h 1320675"/>
              <a:gd name="connsiteX4" fmla="*/ 551210 w 662550"/>
              <a:gd name="connsiteY4" fmla="*/ 1183602 h 1320675"/>
              <a:gd name="connsiteX5" fmla="*/ 651949 w 662550"/>
              <a:gd name="connsiteY5" fmla="*/ 385439 h 1320675"/>
              <a:gd name="connsiteX6" fmla="*/ 334234 w 662550"/>
              <a:gd name="connsiteY6" fmla="*/ 59975 h 1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550" h="1320675">
                <a:moveTo>
                  <a:pt x="318736" y="121968"/>
                </a:moveTo>
                <a:cubicBezTo>
                  <a:pt x="252222" y="41247"/>
                  <a:pt x="185709" y="-39473"/>
                  <a:pt x="132756" y="21229"/>
                </a:cubicBezTo>
                <a:cubicBezTo>
                  <a:pt x="79803" y="81931"/>
                  <a:pt x="-10604" y="280826"/>
                  <a:pt x="1020" y="486178"/>
                </a:cubicBezTo>
                <a:cubicBezTo>
                  <a:pt x="12644" y="691530"/>
                  <a:pt x="110800" y="1137107"/>
                  <a:pt x="202498" y="1253344"/>
                </a:cubicBezTo>
                <a:cubicBezTo>
                  <a:pt x="294196" y="1369581"/>
                  <a:pt x="476302" y="1328253"/>
                  <a:pt x="551210" y="1183602"/>
                </a:cubicBezTo>
                <a:cubicBezTo>
                  <a:pt x="626118" y="1038951"/>
                  <a:pt x="688112" y="572710"/>
                  <a:pt x="651949" y="385439"/>
                </a:cubicBezTo>
                <a:cubicBezTo>
                  <a:pt x="615786" y="198168"/>
                  <a:pt x="334234" y="59975"/>
                  <a:pt x="334234" y="59975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820177" y="1921790"/>
            <a:ext cx="225721" cy="466749"/>
          </a:xfrm>
          <a:custGeom>
            <a:avLst/>
            <a:gdLst>
              <a:gd name="connsiteX0" fmla="*/ 116392 w 225721"/>
              <a:gd name="connsiteY0" fmla="*/ 0 h 466749"/>
              <a:gd name="connsiteX1" fmla="*/ 155 w 225721"/>
              <a:gd name="connsiteY1" fmla="*/ 154983 h 466749"/>
              <a:gd name="connsiteX2" fmla="*/ 93145 w 225721"/>
              <a:gd name="connsiteY2" fmla="*/ 457200 h 466749"/>
              <a:gd name="connsiteX3" fmla="*/ 162887 w 225721"/>
              <a:gd name="connsiteY3" fmla="*/ 371959 h 466749"/>
              <a:gd name="connsiteX4" fmla="*/ 224881 w 225721"/>
              <a:gd name="connsiteY4" fmla="*/ 178230 h 466749"/>
              <a:gd name="connsiteX5" fmla="*/ 116392 w 225721"/>
              <a:gd name="connsiteY5" fmla="*/ 61993 h 46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721" h="466749">
                <a:moveTo>
                  <a:pt x="116392" y="0"/>
                </a:moveTo>
                <a:cubicBezTo>
                  <a:pt x="60210" y="39391"/>
                  <a:pt x="4029" y="78783"/>
                  <a:pt x="155" y="154983"/>
                </a:cubicBezTo>
                <a:cubicBezTo>
                  <a:pt x="-3719" y="231183"/>
                  <a:pt x="66023" y="421037"/>
                  <a:pt x="93145" y="457200"/>
                </a:cubicBezTo>
                <a:cubicBezTo>
                  <a:pt x="120267" y="493363"/>
                  <a:pt x="140931" y="418454"/>
                  <a:pt x="162887" y="371959"/>
                </a:cubicBezTo>
                <a:cubicBezTo>
                  <a:pt x="184843" y="325464"/>
                  <a:pt x="232630" y="229891"/>
                  <a:pt x="224881" y="178230"/>
                </a:cubicBezTo>
                <a:cubicBezTo>
                  <a:pt x="217132" y="126569"/>
                  <a:pt x="116392" y="61993"/>
                  <a:pt x="116392" y="61993"/>
                </a:cubicBezTo>
              </a:path>
            </a:pathLst>
          </a:cu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34316" y="1815051"/>
            <a:ext cx="3616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Root Servers are a highly visible attack target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557220" y="1170122"/>
            <a:ext cx="1069383" cy="356461"/>
          </a:xfrm>
          <a:custGeom>
            <a:avLst/>
            <a:gdLst>
              <a:gd name="connsiteX0" fmla="*/ 0 w 1069383"/>
              <a:gd name="connsiteY0" fmla="*/ 0 h 356461"/>
              <a:gd name="connsiteX1" fmla="*/ 1069383 w 1069383"/>
              <a:gd name="connsiteY1" fmla="*/ 356461 h 35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9383" h="356461">
                <a:moveTo>
                  <a:pt x="0" y="0"/>
                </a:moveTo>
                <a:lnTo>
                  <a:pt x="1069383" y="35646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543847" y="1053052"/>
            <a:ext cx="207102" cy="171314"/>
          </a:xfrm>
          <a:custGeom>
            <a:avLst/>
            <a:gdLst>
              <a:gd name="connsiteX0" fmla="*/ 36621 w 207102"/>
              <a:gd name="connsiteY0" fmla="*/ 93823 h 171314"/>
              <a:gd name="connsiteX1" fmla="*/ 5624 w 207102"/>
              <a:gd name="connsiteY1" fmla="*/ 833 h 171314"/>
              <a:gd name="connsiteX2" fmla="*/ 137360 w 207102"/>
              <a:gd name="connsiteY2" fmla="*/ 55077 h 171314"/>
              <a:gd name="connsiteX3" fmla="*/ 207102 w 207102"/>
              <a:gd name="connsiteY3" fmla="*/ 171314 h 17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102" h="171314">
                <a:moveTo>
                  <a:pt x="36621" y="93823"/>
                </a:moveTo>
                <a:cubicBezTo>
                  <a:pt x="12727" y="50557"/>
                  <a:pt x="-11166" y="7291"/>
                  <a:pt x="5624" y="833"/>
                </a:cubicBezTo>
                <a:cubicBezTo>
                  <a:pt x="22414" y="-5625"/>
                  <a:pt x="103780" y="26663"/>
                  <a:pt x="137360" y="55077"/>
                </a:cubicBezTo>
                <a:cubicBezTo>
                  <a:pt x="170940" y="83490"/>
                  <a:pt x="195478" y="153233"/>
                  <a:pt x="207102" y="17131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445692" y="1201119"/>
            <a:ext cx="282010" cy="108569"/>
          </a:xfrm>
          <a:custGeom>
            <a:avLst/>
            <a:gdLst>
              <a:gd name="connsiteX0" fmla="*/ 65033 w 282010"/>
              <a:gd name="connsiteY0" fmla="*/ 0 h 108569"/>
              <a:gd name="connsiteX1" fmla="*/ 3040 w 282010"/>
              <a:gd name="connsiteY1" fmla="*/ 77491 h 108569"/>
              <a:gd name="connsiteX2" fmla="*/ 150274 w 282010"/>
              <a:gd name="connsiteY2" fmla="*/ 108488 h 108569"/>
              <a:gd name="connsiteX3" fmla="*/ 282010 w 282010"/>
              <a:gd name="connsiteY3" fmla="*/ 69742 h 108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010" h="108569">
                <a:moveTo>
                  <a:pt x="65033" y="0"/>
                </a:moveTo>
                <a:cubicBezTo>
                  <a:pt x="26933" y="29705"/>
                  <a:pt x="-11167" y="59410"/>
                  <a:pt x="3040" y="77491"/>
                </a:cubicBezTo>
                <a:cubicBezTo>
                  <a:pt x="17247" y="95572"/>
                  <a:pt x="103779" y="109779"/>
                  <a:pt x="150274" y="108488"/>
                </a:cubicBezTo>
                <a:cubicBezTo>
                  <a:pt x="196769" y="107197"/>
                  <a:pt x="282010" y="69742"/>
                  <a:pt x="282010" y="697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883344" y="2302115"/>
            <a:ext cx="1138466" cy="247356"/>
          </a:xfrm>
          <a:custGeom>
            <a:avLst/>
            <a:gdLst>
              <a:gd name="connsiteX0" fmla="*/ 1138466 w 1138466"/>
              <a:gd name="connsiteY0" fmla="*/ 247356 h 247356"/>
              <a:gd name="connsiteX1" fmla="*/ 115578 w 1138466"/>
              <a:gd name="connsiteY1" fmla="*/ 92373 h 247356"/>
              <a:gd name="connsiteX2" fmla="*/ 30337 w 1138466"/>
              <a:gd name="connsiteY2" fmla="*/ 84624 h 247356"/>
              <a:gd name="connsiteX3" fmla="*/ 7090 w 1138466"/>
              <a:gd name="connsiteY3" fmla="*/ 7132 h 247356"/>
              <a:gd name="connsiteX4" fmla="*/ 146575 w 1138466"/>
              <a:gd name="connsiteY4" fmla="*/ 14882 h 247356"/>
              <a:gd name="connsiteX5" fmla="*/ 231815 w 1138466"/>
              <a:gd name="connsiteY5" fmla="*/ 107871 h 24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8466" h="247356">
                <a:moveTo>
                  <a:pt x="1138466" y="247356"/>
                </a:moveTo>
                <a:lnTo>
                  <a:pt x="115578" y="92373"/>
                </a:lnTo>
                <a:cubicBezTo>
                  <a:pt x="-69110" y="65251"/>
                  <a:pt x="48418" y="98831"/>
                  <a:pt x="30337" y="84624"/>
                </a:cubicBezTo>
                <a:cubicBezTo>
                  <a:pt x="12256" y="70417"/>
                  <a:pt x="-12283" y="18756"/>
                  <a:pt x="7090" y="7132"/>
                </a:cubicBezTo>
                <a:cubicBezTo>
                  <a:pt x="26463" y="-4492"/>
                  <a:pt x="109121" y="-1908"/>
                  <a:pt x="146575" y="14882"/>
                </a:cubicBezTo>
                <a:cubicBezTo>
                  <a:pt x="184029" y="31672"/>
                  <a:pt x="231815" y="107871"/>
                  <a:pt x="231815" y="1078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33783" y="2417736"/>
            <a:ext cx="242631" cy="74346"/>
          </a:xfrm>
          <a:custGeom>
            <a:avLst/>
            <a:gdLst>
              <a:gd name="connsiteX0" fmla="*/ 242631 w 242631"/>
              <a:gd name="connsiteY0" fmla="*/ 7749 h 74346"/>
              <a:gd name="connsiteX1" fmla="*/ 149641 w 242631"/>
              <a:gd name="connsiteY1" fmla="*/ 69742 h 74346"/>
              <a:gd name="connsiteX2" fmla="*/ 2407 w 242631"/>
              <a:gd name="connsiteY2" fmla="*/ 61993 h 74346"/>
              <a:gd name="connsiteX3" fmla="*/ 72149 w 242631"/>
              <a:gd name="connsiteY3" fmla="*/ 0 h 7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631" h="74346">
                <a:moveTo>
                  <a:pt x="242631" y="7749"/>
                </a:moveTo>
                <a:cubicBezTo>
                  <a:pt x="216154" y="34225"/>
                  <a:pt x="189678" y="60701"/>
                  <a:pt x="149641" y="69742"/>
                </a:cubicBezTo>
                <a:cubicBezTo>
                  <a:pt x="109604" y="78783"/>
                  <a:pt x="15322" y="73617"/>
                  <a:pt x="2407" y="61993"/>
                </a:cubicBezTo>
                <a:cubicBezTo>
                  <a:pt x="-10508" y="50369"/>
                  <a:pt x="30820" y="25184"/>
                  <a:pt x="7214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765255" y="2948840"/>
            <a:ext cx="6051954" cy="1113480"/>
          </a:xfrm>
          <a:custGeom>
            <a:avLst/>
            <a:gdLst>
              <a:gd name="connsiteX0" fmla="*/ 5627796 w 6051954"/>
              <a:gd name="connsiteY0" fmla="*/ 391045 h 1113480"/>
              <a:gd name="connsiteX1" fmla="*/ 5550304 w 6051954"/>
              <a:gd name="connsiteY1" fmla="*/ 321302 h 1113480"/>
              <a:gd name="connsiteX2" fmla="*/ 5441816 w 6051954"/>
              <a:gd name="connsiteY2" fmla="*/ 65580 h 1113480"/>
              <a:gd name="connsiteX3" fmla="*/ 1203030 w 6051954"/>
              <a:gd name="connsiteY3" fmla="*/ 3587 h 1113480"/>
              <a:gd name="connsiteX4" fmla="*/ 133647 w 6051954"/>
              <a:gd name="connsiteY4" fmla="*/ 73329 h 1113480"/>
              <a:gd name="connsiteX5" fmla="*/ 32908 w 6051954"/>
              <a:gd name="connsiteY5" fmla="*/ 600272 h 1113480"/>
              <a:gd name="connsiteX6" fmla="*/ 288630 w 6051954"/>
              <a:gd name="connsiteY6" fmla="*/ 879241 h 1113480"/>
              <a:gd name="connsiteX7" fmla="*/ 2512637 w 6051954"/>
              <a:gd name="connsiteY7" fmla="*/ 1111716 h 1113480"/>
              <a:gd name="connsiteX8" fmla="*/ 5418569 w 6051954"/>
              <a:gd name="connsiteY8" fmla="*/ 964482 h 1113480"/>
              <a:gd name="connsiteX9" fmla="*/ 6030752 w 6051954"/>
              <a:gd name="connsiteY9" fmla="*/ 584774 h 1113480"/>
              <a:gd name="connsiteX10" fmla="*/ 5922264 w 6051954"/>
              <a:gd name="connsiteY10" fmla="*/ 406543 h 111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51954" h="1113480">
                <a:moveTo>
                  <a:pt x="5627796" y="391045"/>
                </a:moveTo>
                <a:cubicBezTo>
                  <a:pt x="5604548" y="383295"/>
                  <a:pt x="5581301" y="375546"/>
                  <a:pt x="5550304" y="321302"/>
                </a:cubicBezTo>
                <a:cubicBezTo>
                  <a:pt x="5519307" y="267058"/>
                  <a:pt x="6166362" y="118532"/>
                  <a:pt x="5441816" y="65580"/>
                </a:cubicBezTo>
                <a:cubicBezTo>
                  <a:pt x="4717270" y="12628"/>
                  <a:pt x="2087725" y="2296"/>
                  <a:pt x="1203030" y="3587"/>
                </a:cubicBezTo>
                <a:cubicBezTo>
                  <a:pt x="318335" y="4878"/>
                  <a:pt x="328667" y="-26118"/>
                  <a:pt x="133647" y="73329"/>
                </a:cubicBezTo>
                <a:cubicBezTo>
                  <a:pt x="-61373" y="172776"/>
                  <a:pt x="7078" y="465953"/>
                  <a:pt x="32908" y="600272"/>
                </a:cubicBezTo>
                <a:cubicBezTo>
                  <a:pt x="58738" y="734591"/>
                  <a:pt x="-124658" y="794000"/>
                  <a:pt x="288630" y="879241"/>
                </a:cubicBezTo>
                <a:cubicBezTo>
                  <a:pt x="701918" y="964482"/>
                  <a:pt x="1657647" y="1097509"/>
                  <a:pt x="2512637" y="1111716"/>
                </a:cubicBezTo>
                <a:cubicBezTo>
                  <a:pt x="3367627" y="1125923"/>
                  <a:pt x="4832216" y="1052306"/>
                  <a:pt x="5418569" y="964482"/>
                </a:cubicBezTo>
                <a:cubicBezTo>
                  <a:pt x="6004922" y="876658"/>
                  <a:pt x="5946803" y="677764"/>
                  <a:pt x="6030752" y="584774"/>
                </a:cubicBezTo>
                <a:cubicBezTo>
                  <a:pt x="6114701" y="491784"/>
                  <a:pt x="5922264" y="406543"/>
                  <a:pt x="5922264" y="406543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80116" y="2966731"/>
            <a:ext cx="5780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40836"/>
                </a:solidFill>
                <a:latin typeface="AhnbergHand" charset="0"/>
                <a:ea typeface="AhnbergHand" charset="0"/>
                <a:cs typeface="AhnbergHand" charset="0"/>
              </a:rPr>
              <a:t>If you can prevent resolvers from asking the root then the resolvers will stop answering queries as their cached responses expire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18" y="774915"/>
            <a:ext cx="4168140" cy="39191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58" y="377828"/>
            <a:ext cx="3430470" cy="416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should we defend the Root?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Root Server platforms?</a:t>
            </a:r>
          </a:p>
          <a:p>
            <a:r>
              <a:rPr lang="en-US" dirty="0" smtClean="0"/>
              <a:t>More Root Server Letters?</a:t>
            </a:r>
          </a:p>
          <a:p>
            <a:r>
              <a:rPr lang="en-US" dirty="0" smtClean="0"/>
              <a:t>More </a:t>
            </a:r>
            <a:r>
              <a:rPr lang="en-US" dirty="0" err="1" smtClean="0"/>
              <a:t>Anycast</a:t>
            </a:r>
            <a:r>
              <a:rPr lang="en-US" dirty="0" smtClean="0"/>
              <a:t> Instances?</a:t>
            </a:r>
          </a:p>
          <a:p>
            <a:r>
              <a:rPr lang="en-US" dirty="0" smtClean="0"/>
              <a:t>Change Root Server response </a:t>
            </a:r>
            <a:r>
              <a:rPr lang="en-US" dirty="0" err="1" smtClean="0"/>
              <a:t>behaviours</a:t>
            </a:r>
            <a:r>
              <a:rPr lang="en-US" dirty="0" smtClean="0"/>
              <a:t>?</a:t>
            </a:r>
          </a:p>
          <a:p>
            <a:r>
              <a:rPr lang="en-US" dirty="0" smtClean="0"/>
              <a:t>Or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19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5201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 this presentation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I’ll talk about the DNS, and the root server infrastructure in particular</a:t>
            </a:r>
          </a:p>
          <a:p>
            <a:r>
              <a:rPr lang="en-AU" dirty="0" smtClean="0"/>
              <a:t>And some recent initiative by APNIC to try and improve the situation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2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1133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should we defend the Root?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Root Server platforms?</a:t>
            </a:r>
          </a:p>
          <a:p>
            <a:r>
              <a:rPr lang="en-US" dirty="0" smtClean="0"/>
              <a:t>More Root Server Letters?</a:t>
            </a:r>
          </a:p>
          <a:p>
            <a:r>
              <a:rPr lang="en-US" dirty="0" smtClean="0"/>
              <a:t>More </a:t>
            </a:r>
            <a:r>
              <a:rPr lang="en-US" dirty="0" err="1" smtClean="0"/>
              <a:t>Anycast</a:t>
            </a:r>
            <a:r>
              <a:rPr lang="en-US" dirty="0" smtClean="0"/>
              <a:t> Instances?</a:t>
            </a:r>
          </a:p>
          <a:p>
            <a:r>
              <a:rPr lang="en-US" dirty="0" smtClean="0"/>
              <a:t>Change Root Server response </a:t>
            </a:r>
            <a:r>
              <a:rPr lang="en-US" dirty="0" err="1" smtClean="0"/>
              <a:t>behaviours</a:t>
            </a:r>
            <a:r>
              <a:rPr lang="en-US" dirty="0" smtClean="0"/>
              <a:t>?</a:t>
            </a:r>
          </a:p>
          <a:p>
            <a:r>
              <a:rPr lang="en-US" dirty="0" smtClean="0"/>
              <a:t>Or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20</a:t>
            </a:fld>
            <a:endParaRPr lang="en-AU" kern="0" dirty="0"/>
          </a:p>
        </p:txBody>
      </p:sp>
      <p:sp>
        <p:nvSpPr>
          <p:cNvPr id="5" name="TextBox 4"/>
          <p:cNvSpPr txBox="1"/>
          <p:nvPr/>
        </p:nvSpPr>
        <p:spPr>
          <a:xfrm rot="20846281">
            <a:off x="1859794" y="1108475"/>
            <a:ext cx="18597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Can’t scale *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9925" y="3804437"/>
            <a:ext cx="3860547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* Distributed parallel attacks can scale up in intensity more effectively than a single point of service can scale its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defence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mechanisms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should we defend the Root?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Root Server platforms?</a:t>
            </a:r>
          </a:p>
          <a:p>
            <a:r>
              <a:rPr lang="en-US" dirty="0" smtClean="0"/>
              <a:t>More Root Server Letters?</a:t>
            </a:r>
          </a:p>
          <a:p>
            <a:r>
              <a:rPr lang="en-US" dirty="0" smtClean="0"/>
              <a:t>More </a:t>
            </a:r>
            <a:r>
              <a:rPr lang="en-US" dirty="0" err="1" smtClean="0"/>
              <a:t>Anycast</a:t>
            </a:r>
            <a:r>
              <a:rPr lang="en-US" dirty="0" smtClean="0"/>
              <a:t> Instances?</a:t>
            </a:r>
          </a:p>
          <a:p>
            <a:r>
              <a:rPr lang="en-US" dirty="0" smtClean="0"/>
              <a:t>Change Root Server response </a:t>
            </a:r>
            <a:r>
              <a:rPr lang="en-US" dirty="0" err="1" smtClean="0"/>
              <a:t>behaviours</a:t>
            </a:r>
            <a:r>
              <a:rPr lang="en-US" dirty="0" smtClean="0"/>
              <a:t>?</a:t>
            </a:r>
          </a:p>
          <a:p>
            <a:r>
              <a:rPr lang="en-US" dirty="0" smtClean="0"/>
              <a:t>Or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21</a:t>
            </a:fld>
            <a:endParaRPr lang="en-AU" kern="0" dirty="0"/>
          </a:p>
        </p:txBody>
      </p:sp>
      <p:sp>
        <p:nvSpPr>
          <p:cNvPr id="5" name="TextBox 4"/>
          <p:cNvSpPr txBox="1"/>
          <p:nvPr/>
        </p:nvSpPr>
        <p:spPr>
          <a:xfrm rot="20846281">
            <a:off x="1859794" y="1108475"/>
            <a:ext cx="18597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Can’t scale</a:t>
            </a:r>
            <a:endParaRPr lang="en-US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224684">
            <a:off x="1130159" y="1716419"/>
            <a:ext cx="28247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Err, umm </a:t>
            </a:r>
            <a:r>
              <a:rPr lang="mr-IN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–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well no *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7230" y="3860654"/>
            <a:ext cx="3961274" cy="900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* The limit of 13 distinct root server names is an inherited limit that these days has a political dimension that has largely supersedes the original technical reasons for the limit. In any case more letters is not a very good DDOS </a:t>
            </a:r>
            <a:r>
              <a:rPr lang="en-US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defence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582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should we defend the Root?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Root Server platforms?</a:t>
            </a:r>
          </a:p>
          <a:p>
            <a:r>
              <a:rPr lang="en-US" dirty="0" smtClean="0"/>
              <a:t>More Root Server Letters?</a:t>
            </a:r>
          </a:p>
          <a:p>
            <a:r>
              <a:rPr lang="en-US" dirty="0" smtClean="0"/>
              <a:t>More </a:t>
            </a:r>
            <a:r>
              <a:rPr lang="en-US" dirty="0" err="1" smtClean="0"/>
              <a:t>Anycast</a:t>
            </a:r>
            <a:r>
              <a:rPr lang="en-US" dirty="0" smtClean="0"/>
              <a:t> Instances?</a:t>
            </a:r>
          </a:p>
          <a:p>
            <a:r>
              <a:rPr lang="en-US" dirty="0" smtClean="0"/>
              <a:t>Change Root Server response </a:t>
            </a:r>
            <a:r>
              <a:rPr lang="en-US" dirty="0" err="1" smtClean="0"/>
              <a:t>behaviours</a:t>
            </a:r>
            <a:r>
              <a:rPr lang="en-US" dirty="0" smtClean="0"/>
              <a:t>?</a:t>
            </a:r>
          </a:p>
          <a:p>
            <a:r>
              <a:rPr lang="en-US" dirty="0" smtClean="0"/>
              <a:t>Or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22</a:t>
            </a:fld>
            <a:endParaRPr lang="en-AU" kern="0" dirty="0"/>
          </a:p>
        </p:txBody>
      </p:sp>
      <p:sp>
        <p:nvSpPr>
          <p:cNvPr id="5" name="TextBox 4"/>
          <p:cNvSpPr txBox="1"/>
          <p:nvPr/>
        </p:nvSpPr>
        <p:spPr>
          <a:xfrm rot="20846281">
            <a:off x="1859794" y="1108475"/>
            <a:ext cx="18597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Can’t scale</a:t>
            </a:r>
            <a:endParaRPr lang="en-US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224684">
            <a:off x="1130159" y="1716419"/>
            <a:ext cx="28247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Err, umm </a:t>
            </a:r>
            <a:r>
              <a:rPr lang="mr-IN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–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well no *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57172" y="2131017"/>
            <a:ext cx="4630761" cy="529046"/>
          </a:xfrm>
          <a:custGeom>
            <a:avLst/>
            <a:gdLst>
              <a:gd name="connsiteX0" fmla="*/ 447262 w 4630761"/>
              <a:gd name="connsiteY0" fmla="*/ 92990 h 529046"/>
              <a:gd name="connsiteX1" fmla="*/ 13309 w 4630761"/>
              <a:gd name="connsiteY1" fmla="*/ 364210 h 529046"/>
              <a:gd name="connsiteX2" fmla="*/ 896713 w 4630761"/>
              <a:gd name="connsiteY2" fmla="*/ 472698 h 529046"/>
              <a:gd name="connsiteX3" fmla="*/ 4259845 w 4630761"/>
              <a:gd name="connsiteY3" fmla="*/ 511444 h 529046"/>
              <a:gd name="connsiteX4" fmla="*/ 4112611 w 4630761"/>
              <a:gd name="connsiteY4" fmla="*/ 185980 h 529046"/>
              <a:gd name="connsiteX5" fmla="*/ 408516 w 4630761"/>
              <a:gd name="connsiteY5" fmla="*/ 0 h 52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0761" h="529046">
                <a:moveTo>
                  <a:pt x="447262" y="92990"/>
                </a:moveTo>
                <a:cubicBezTo>
                  <a:pt x="192831" y="196957"/>
                  <a:pt x="-61599" y="300925"/>
                  <a:pt x="13309" y="364210"/>
                </a:cubicBezTo>
                <a:cubicBezTo>
                  <a:pt x="88217" y="427495"/>
                  <a:pt x="188957" y="448159"/>
                  <a:pt x="896713" y="472698"/>
                </a:cubicBezTo>
                <a:cubicBezTo>
                  <a:pt x="1604469" y="497237"/>
                  <a:pt x="3723862" y="559230"/>
                  <a:pt x="4259845" y="511444"/>
                </a:cubicBezTo>
                <a:cubicBezTo>
                  <a:pt x="4795828" y="463658"/>
                  <a:pt x="4754499" y="271221"/>
                  <a:pt x="4112611" y="185980"/>
                </a:cubicBezTo>
                <a:cubicBezTo>
                  <a:pt x="3470723" y="100739"/>
                  <a:pt x="408516" y="0"/>
                  <a:pt x="40851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1140273">
            <a:off x="4695986" y="2091312"/>
            <a:ext cx="420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Today’s practice for root servers</a:t>
            </a:r>
            <a:endParaRPr lang="en-US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Anycast</a:t>
            </a:r>
            <a:r>
              <a:rPr lang="en-US" dirty="0" smtClean="0"/>
              <a:t> Root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12 of the 13 root server “letters” operate some form of “</a:t>
            </a:r>
            <a:r>
              <a:rPr lang="en-US" dirty="0" err="1" smtClean="0"/>
              <a:t>anycast</a:t>
            </a:r>
            <a:r>
              <a:rPr lang="en-US" dirty="0" smtClean="0"/>
              <a:t>” server constellation. All the servers in a constellation respond to the same public IP addresses. The routing system will direct resolvers to pass their query to a particular root letter to the “closest” member of the letter’s </a:t>
            </a:r>
            <a:r>
              <a:rPr lang="en-US" dirty="0" err="1" smtClean="0"/>
              <a:t>anycast</a:t>
            </a:r>
            <a:r>
              <a:rPr lang="en-US" dirty="0" smtClean="0"/>
              <a:t> constellation.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Anycast</a:t>
            </a:r>
            <a:r>
              <a:rPr lang="en-US" dirty="0" smtClean="0"/>
              <a:t> provides:</a:t>
            </a:r>
          </a:p>
          <a:p>
            <a:pPr lvl="1"/>
            <a:r>
              <a:rPr lang="en-US" dirty="0" smtClean="0"/>
              <a:t>faster responses to queries to the root for many DNS resolvers</a:t>
            </a:r>
          </a:p>
          <a:p>
            <a:pPr lvl="1"/>
            <a:r>
              <a:rPr lang="en-US" dirty="0" smtClean="0"/>
              <a:t>Greater resilience to hostile traffic by load sharing widely distributed attacks across the entire </a:t>
            </a:r>
            <a:r>
              <a:rPr lang="en-US" dirty="0" err="1" smtClean="0"/>
              <a:t>anycast</a:t>
            </a:r>
            <a:r>
              <a:rPr lang="en-US" dirty="0" smtClean="0"/>
              <a:t> constellation, and absorbing a single point attack on a single server instance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9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Anycast</a:t>
            </a:r>
            <a:r>
              <a:rPr lang="en-US" dirty="0" smtClean="0"/>
              <a:t> Root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12 of the 13 root server “letters” operate some form of “</a:t>
            </a:r>
            <a:r>
              <a:rPr lang="en-US" dirty="0" err="1" smtClean="0"/>
              <a:t>anycast</a:t>
            </a:r>
            <a:r>
              <a:rPr lang="en-US" dirty="0" smtClean="0"/>
              <a:t>” server constellation. All the servers in a constellation respond to the same public IP addresses. The routing system will direct resolvers to pass their query to a particular root letter to the “closest” member of the letter’s </a:t>
            </a:r>
            <a:r>
              <a:rPr lang="en-US" dirty="0" err="1" smtClean="0"/>
              <a:t>anycast</a:t>
            </a:r>
            <a:r>
              <a:rPr lang="en-US" dirty="0" smtClean="0"/>
              <a:t> constellation.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Anycast</a:t>
            </a:r>
            <a:r>
              <a:rPr lang="en-US" dirty="0" smtClean="0"/>
              <a:t> provides:</a:t>
            </a:r>
          </a:p>
          <a:p>
            <a:pPr lvl="1"/>
            <a:r>
              <a:rPr lang="en-US" dirty="0" smtClean="0"/>
              <a:t>faster responses to queries to the root for many DNS resolvers</a:t>
            </a:r>
          </a:p>
          <a:p>
            <a:pPr lvl="1"/>
            <a:r>
              <a:rPr lang="en-US" dirty="0" smtClean="0"/>
              <a:t>Greater resilience to hostile traffic by load sharing widely distributed attacks across the entire </a:t>
            </a:r>
            <a:r>
              <a:rPr lang="en-US" dirty="0" err="1" smtClean="0"/>
              <a:t>anycast</a:t>
            </a:r>
            <a:r>
              <a:rPr lang="en-US" dirty="0" smtClean="0"/>
              <a:t> constellation, and absorbing a single point attack on a single server instance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354013" y="3483608"/>
            <a:ext cx="8520942" cy="1163587"/>
          </a:xfrm>
          <a:custGeom>
            <a:avLst/>
            <a:gdLst>
              <a:gd name="connsiteX0" fmla="*/ 661126 w 8520942"/>
              <a:gd name="connsiteY0" fmla="*/ 1065145 h 1163587"/>
              <a:gd name="connsiteX1" fmla="*/ 3729790 w 8520942"/>
              <a:gd name="connsiteY1" fmla="*/ 1150385 h 1163587"/>
              <a:gd name="connsiteX2" fmla="*/ 8294041 w 8520942"/>
              <a:gd name="connsiteY2" fmla="*/ 817172 h 1163587"/>
              <a:gd name="connsiteX3" fmla="*/ 7209160 w 8520942"/>
              <a:gd name="connsiteY3" fmla="*/ 81002 h 1163587"/>
              <a:gd name="connsiteX4" fmla="*/ 1862245 w 8520942"/>
              <a:gd name="connsiteY4" fmla="*/ 34507 h 1163587"/>
              <a:gd name="connsiteX5" fmla="*/ 103187 w 8520942"/>
              <a:gd name="connsiteY5" fmla="*/ 220487 h 1163587"/>
              <a:gd name="connsiteX6" fmla="*/ 358909 w 8520942"/>
              <a:gd name="connsiteY6" fmla="*/ 1134887 h 116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20942" h="1163587">
                <a:moveTo>
                  <a:pt x="661126" y="1065145"/>
                </a:moveTo>
                <a:cubicBezTo>
                  <a:pt x="1559381" y="1128429"/>
                  <a:pt x="2457637" y="1191714"/>
                  <a:pt x="3729790" y="1150385"/>
                </a:cubicBezTo>
                <a:cubicBezTo>
                  <a:pt x="5001943" y="1109056"/>
                  <a:pt x="7714146" y="995402"/>
                  <a:pt x="8294041" y="817172"/>
                </a:cubicBezTo>
                <a:cubicBezTo>
                  <a:pt x="8873936" y="638942"/>
                  <a:pt x="8281126" y="211446"/>
                  <a:pt x="7209160" y="81002"/>
                </a:cubicBezTo>
                <a:cubicBezTo>
                  <a:pt x="6137194" y="-49442"/>
                  <a:pt x="3046574" y="11260"/>
                  <a:pt x="1862245" y="34507"/>
                </a:cubicBezTo>
                <a:cubicBezTo>
                  <a:pt x="677916" y="57754"/>
                  <a:pt x="353743" y="37090"/>
                  <a:pt x="103187" y="220487"/>
                </a:cubicBezTo>
                <a:cubicBezTo>
                  <a:pt x="-147369" y="403884"/>
                  <a:pt x="105770" y="769385"/>
                  <a:pt x="358909" y="113488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1387543">
            <a:off x="867549" y="1245256"/>
            <a:ext cx="593537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Anycast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is more about more effective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defence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against DDOS attack and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not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about any marginal changes in resolution performance that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anycast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may offer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851688" y="2549471"/>
            <a:ext cx="449500" cy="814071"/>
          </a:xfrm>
          <a:custGeom>
            <a:avLst/>
            <a:gdLst>
              <a:gd name="connsiteX0" fmla="*/ 263471 w 449500"/>
              <a:gd name="connsiteY0" fmla="*/ 0 h 814071"/>
              <a:gd name="connsiteX1" fmla="*/ 263471 w 449500"/>
              <a:gd name="connsiteY1" fmla="*/ 154983 h 814071"/>
              <a:gd name="connsiteX2" fmla="*/ 185980 w 449500"/>
              <a:gd name="connsiteY2" fmla="*/ 526943 h 814071"/>
              <a:gd name="connsiteX3" fmla="*/ 185980 w 449500"/>
              <a:gd name="connsiteY3" fmla="*/ 813661 h 814071"/>
              <a:gd name="connsiteX4" fmla="*/ 449451 w 449500"/>
              <a:gd name="connsiteY4" fmla="*/ 464949 h 814071"/>
              <a:gd name="connsiteX5" fmla="*/ 162732 w 449500"/>
              <a:gd name="connsiteY5" fmla="*/ 805912 h 814071"/>
              <a:gd name="connsiteX6" fmla="*/ 0 w 449500"/>
              <a:gd name="connsiteY6" fmla="*/ 635431 h 81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500" h="814071">
                <a:moveTo>
                  <a:pt x="263471" y="0"/>
                </a:moveTo>
                <a:cubicBezTo>
                  <a:pt x="269928" y="33579"/>
                  <a:pt x="276386" y="67159"/>
                  <a:pt x="263471" y="154983"/>
                </a:cubicBezTo>
                <a:cubicBezTo>
                  <a:pt x="250556" y="242807"/>
                  <a:pt x="198895" y="417163"/>
                  <a:pt x="185980" y="526943"/>
                </a:cubicBezTo>
                <a:cubicBezTo>
                  <a:pt x="173065" y="636723"/>
                  <a:pt x="142068" y="823993"/>
                  <a:pt x="185980" y="813661"/>
                </a:cubicBezTo>
                <a:cubicBezTo>
                  <a:pt x="229892" y="803329"/>
                  <a:pt x="453326" y="466240"/>
                  <a:pt x="449451" y="464949"/>
                </a:cubicBezTo>
                <a:cubicBezTo>
                  <a:pt x="445576" y="463658"/>
                  <a:pt x="237640" y="777498"/>
                  <a:pt x="162732" y="805912"/>
                </a:cubicBezTo>
                <a:cubicBezTo>
                  <a:pt x="87824" y="834326"/>
                  <a:pt x="43912" y="734878"/>
                  <a:pt x="0" y="6354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7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</a:t>
            </a:r>
            <a:r>
              <a:rPr lang="en-US" dirty="0" smtClean="0"/>
              <a:t>do we </a:t>
            </a:r>
            <a:r>
              <a:rPr lang="en-US" dirty="0"/>
              <a:t>defend the </a:t>
            </a:r>
            <a:r>
              <a:rPr lang="en-US" dirty="0" smtClean="0"/>
              <a:t>Root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 the traffic levels to the root servers increases both as steady state query levels and instances of attacks, we keep on adding more instances to the existing </a:t>
            </a:r>
            <a:r>
              <a:rPr lang="en-US" dirty="0" err="1" smtClean="0"/>
              <a:t>anycast</a:t>
            </a:r>
            <a:r>
              <a:rPr lang="en-US" dirty="0" smtClean="0"/>
              <a:t> clouds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attacks get bigger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26</a:t>
            </a:fld>
            <a:endParaRPr lang="en-AU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90" y="1782167"/>
            <a:ext cx="4510006" cy="218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 err="1" smtClean="0"/>
              <a:t>defence</a:t>
            </a:r>
            <a:r>
              <a:rPr lang="en-US" dirty="0" smtClean="0"/>
              <a:t> is bigger walls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27</a:t>
            </a:fld>
            <a:endParaRPr lang="en-AU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8" y="1883044"/>
            <a:ext cx="1806388" cy="8255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2797444" y="2448732"/>
            <a:ext cx="1256483" cy="639205"/>
          </a:xfrm>
          <a:custGeom>
            <a:avLst/>
            <a:gdLst>
              <a:gd name="connsiteX0" fmla="*/ 0 w 1256483"/>
              <a:gd name="connsiteY0" fmla="*/ 0 h 639205"/>
              <a:gd name="connsiteX1" fmla="*/ 54244 w 1256483"/>
              <a:gd name="connsiteY1" fmla="*/ 7749 h 639205"/>
              <a:gd name="connsiteX2" fmla="*/ 937648 w 1256483"/>
              <a:gd name="connsiteY2" fmla="*/ 185980 h 639205"/>
              <a:gd name="connsiteX3" fmla="*/ 984142 w 1256483"/>
              <a:gd name="connsiteY3" fmla="*/ 23248 h 639205"/>
              <a:gd name="connsiteX4" fmla="*/ 1255363 w 1256483"/>
              <a:gd name="connsiteY4" fmla="*/ 348712 h 639205"/>
              <a:gd name="connsiteX5" fmla="*/ 867905 w 1256483"/>
              <a:gd name="connsiteY5" fmla="*/ 635431 h 639205"/>
              <a:gd name="connsiteX6" fmla="*/ 945397 w 1256483"/>
              <a:gd name="connsiteY6" fmla="*/ 495946 h 639205"/>
              <a:gd name="connsiteX7" fmla="*/ 38746 w 1256483"/>
              <a:gd name="connsiteY7" fmla="*/ 255722 h 63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6483" h="639205">
                <a:moveTo>
                  <a:pt x="0" y="0"/>
                </a:moveTo>
                <a:lnTo>
                  <a:pt x="54244" y="7749"/>
                </a:lnTo>
                <a:cubicBezTo>
                  <a:pt x="210519" y="38746"/>
                  <a:pt x="782665" y="183397"/>
                  <a:pt x="937648" y="185980"/>
                </a:cubicBezTo>
                <a:cubicBezTo>
                  <a:pt x="1092631" y="188563"/>
                  <a:pt x="931190" y="-3874"/>
                  <a:pt x="984142" y="23248"/>
                </a:cubicBezTo>
                <a:cubicBezTo>
                  <a:pt x="1037094" y="50370"/>
                  <a:pt x="1274736" y="246682"/>
                  <a:pt x="1255363" y="348712"/>
                </a:cubicBezTo>
                <a:cubicBezTo>
                  <a:pt x="1235990" y="450743"/>
                  <a:pt x="919566" y="610892"/>
                  <a:pt x="867905" y="635431"/>
                </a:cubicBezTo>
                <a:cubicBezTo>
                  <a:pt x="816244" y="659970"/>
                  <a:pt x="1083590" y="559231"/>
                  <a:pt x="945397" y="495946"/>
                </a:cubicBezTo>
                <a:cubicBezTo>
                  <a:pt x="807204" y="432661"/>
                  <a:pt x="38746" y="255722"/>
                  <a:pt x="38746" y="25572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951" y="2448732"/>
            <a:ext cx="4169664" cy="1908048"/>
          </a:xfrm>
        </p:spPr>
      </p:pic>
    </p:spTree>
    <p:extLst>
      <p:ext uri="{BB962C8B-B14F-4D97-AF65-F5344CB8AC3E}">
        <p14:creationId xmlns:p14="http://schemas.microsoft.com/office/powerpoint/2010/main" val="190474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987" y="1554836"/>
            <a:ext cx="4203750" cy="16018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ea typeface="AhnbergHand" charset="0"/>
                <a:cs typeface="AhnbergHand" charset="0"/>
              </a:rPr>
              <a:t>W</a:t>
            </a:r>
            <a:r>
              <a:rPr lang="en-US" sz="1800" dirty="0" smtClean="0">
                <a:ea typeface="AhnbergHand" charset="0"/>
                <a:cs typeface="AhnbergHand" charset="0"/>
              </a:rPr>
              <a:t>e are scaling the DNS root server infrastructure in order to be resilient against floods of queries about non-existent names coming from the existing DNS resolvers, who are scaling their own capabilities to survive the very same query attacks that are being directed against them!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28</a:t>
            </a:fld>
            <a:endParaRPr lang="en-AU" kern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attackers are our own recursive resolvers!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66" y="1340602"/>
            <a:ext cx="3571513" cy="203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</a:t>
            </a:r>
            <a:r>
              <a:rPr lang="en-US" dirty="0" smtClean="0"/>
              <a:t>do we </a:t>
            </a:r>
            <a:r>
              <a:rPr lang="en-US" dirty="0"/>
              <a:t>defend the </a:t>
            </a:r>
            <a:r>
              <a:rPr lang="en-US" dirty="0" smtClean="0"/>
              <a:t>Root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 the traffic levels to the root servers increases both as steady state query levels and instances of attacks, we keep on adding more instances to the existing </a:t>
            </a:r>
            <a:r>
              <a:rPr lang="en-US" dirty="0" err="1" smtClean="0"/>
              <a:t>anycast</a:t>
            </a:r>
            <a:r>
              <a:rPr lang="en-US" dirty="0" smtClean="0"/>
              <a:t> clouds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we are in effect doing is building ever bigger and larger trash processors to handle ever larger amounts of garbage queries to cope with these ever larger attacks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57954" y="2657959"/>
            <a:ext cx="8615403" cy="1623521"/>
          </a:xfrm>
          <a:custGeom>
            <a:avLst/>
            <a:gdLst>
              <a:gd name="connsiteX0" fmla="*/ 3499646 w 8615403"/>
              <a:gd name="connsiteY0" fmla="*/ 224726 h 1623521"/>
              <a:gd name="connsiteX1" fmla="*/ 376738 w 8615403"/>
              <a:gd name="connsiteY1" fmla="*/ 162733 h 1623521"/>
              <a:gd name="connsiteX2" fmla="*/ 90019 w 8615403"/>
              <a:gd name="connsiteY2" fmla="*/ 643180 h 1623521"/>
              <a:gd name="connsiteX3" fmla="*/ 159761 w 8615403"/>
              <a:gd name="connsiteY3" fmla="*/ 1503336 h 1623521"/>
              <a:gd name="connsiteX4" fmla="*/ 1818080 w 8615403"/>
              <a:gd name="connsiteY4" fmla="*/ 1534333 h 1623521"/>
              <a:gd name="connsiteX5" fmla="*/ 5863138 w 8615403"/>
              <a:gd name="connsiteY5" fmla="*/ 1611824 h 1623521"/>
              <a:gd name="connsiteX6" fmla="*/ 8242127 w 8615403"/>
              <a:gd name="connsiteY6" fmla="*/ 1255363 h 1623521"/>
              <a:gd name="connsiteX7" fmla="*/ 8466853 w 8615403"/>
              <a:gd name="connsiteY7" fmla="*/ 348712 h 1623521"/>
              <a:gd name="connsiteX8" fmla="*/ 6816283 w 8615403"/>
              <a:gd name="connsiteY8" fmla="*/ 178231 h 1623521"/>
              <a:gd name="connsiteX9" fmla="*/ 4344304 w 8615403"/>
              <a:gd name="connsiteY9" fmla="*/ 116238 h 1623521"/>
              <a:gd name="connsiteX10" fmla="*/ 2972704 w 8615403"/>
              <a:gd name="connsiteY10" fmla="*/ 0 h 162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15403" h="1623521">
                <a:moveTo>
                  <a:pt x="3499646" y="224726"/>
                </a:moveTo>
                <a:cubicBezTo>
                  <a:pt x="2222327" y="158858"/>
                  <a:pt x="945009" y="92991"/>
                  <a:pt x="376738" y="162733"/>
                </a:cubicBezTo>
                <a:cubicBezTo>
                  <a:pt x="-191533" y="232475"/>
                  <a:pt x="126182" y="419746"/>
                  <a:pt x="90019" y="643180"/>
                </a:cubicBezTo>
                <a:cubicBezTo>
                  <a:pt x="53856" y="866614"/>
                  <a:pt x="-128249" y="1354811"/>
                  <a:pt x="159761" y="1503336"/>
                </a:cubicBezTo>
                <a:cubicBezTo>
                  <a:pt x="447771" y="1651861"/>
                  <a:pt x="1818080" y="1534333"/>
                  <a:pt x="1818080" y="1534333"/>
                </a:cubicBezTo>
                <a:cubicBezTo>
                  <a:pt x="2768643" y="1552414"/>
                  <a:pt x="4792464" y="1658319"/>
                  <a:pt x="5863138" y="1611824"/>
                </a:cubicBezTo>
                <a:cubicBezTo>
                  <a:pt x="6933812" y="1565329"/>
                  <a:pt x="7808174" y="1465882"/>
                  <a:pt x="8242127" y="1255363"/>
                </a:cubicBezTo>
                <a:cubicBezTo>
                  <a:pt x="8676080" y="1044844"/>
                  <a:pt x="8704494" y="528234"/>
                  <a:pt x="8466853" y="348712"/>
                </a:cubicBezTo>
                <a:cubicBezTo>
                  <a:pt x="8229212" y="169190"/>
                  <a:pt x="7503375" y="216977"/>
                  <a:pt x="6816283" y="178231"/>
                </a:cubicBezTo>
                <a:cubicBezTo>
                  <a:pt x="6129192" y="139485"/>
                  <a:pt x="4984901" y="145943"/>
                  <a:pt x="4344304" y="116238"/>
                </a:cubicBezTo>
                <a:cubicBezTo>
                  <a:pt x="3703708" y="86533"/>
                  <a:pt x="2972704" y="0"/>
                  <a:pt x="297270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137" y="234788"/>
            <a:ext cx="7973878" cy="994172"/>
          </a:xfrm>
        </p:spPr>
        <p:txBody>
          <a:bodyPr>
            <a:normAutofit/>
          </a:bodyPr>
          <a:lstStyle/>
          <a:p>
            <a:r>
              <a:rPr lang="en-US" sz="3000" dirty="0"/>
              <a:t>The Structure of the Domain </a:t>
            </a:r>
            <a:r>
              <a:rPr lang="en-US" sz="3000" i="1" dirty="0"/>
              <a:t>Name</a:t>
            </a:r>
            <a:r>
              <a:rPr lang="en-US" sz="3000" dirty="0"/>
              <a:t> </a:t>
            </a:r>
            <a:r>
              <a:rPr lang="en-US" sz="3000" i="1" dirty="0"/>
              <a:t>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350" dirty="0"/>
              <a:t>The Domain Name System (DNS) is a distributed data collection using a delegation hierarchy that reflects the internal hierarchical structure of domain names. At each level in the name hierarchy each label represents a potential point of administrative delegation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4516" y="3115597"/>
            <a:ext cx="18517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>
                <a:latin typeface="Powderfinger Type" charset="0"/>
                <a:ea typeface="Powderfinger Type" charset="0"/>
                <a:cs typeface="Powderfinger Type" charset="0"/>
              </a:rPr>
              <a:t>www.example.com</a:t>
            </a:r>
            <a:r>
              <a:rPr lang="en-US" sz="1350" dirty="0">
                <a:latin typeface="Powderfinger Type" charset="0"/>
                <a:ea typeface="Powderfinger Type" charset="0"/>
                <a:cs typeface="Powderfinger Type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4756" y="2242363"/>
            <a:ext cx="16459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. (“root”) zone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10076" y="2878246"/>
            <a:ext cx="16459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Powderfinger Type" charset="0"/>
                <a:ea typeface="Powderfinger Type" charset="0"/>
                <a:cs typeface="Powderfinger Type" charset="0"/>
              </a:rPr>
              <a:t>com.</a:t>
            </a:r>
            <a:r>
              <a:rPr lang="en-US" sz="1350" dirty="0"/>
              <a:t> zone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65396" y="3514129"/>
            <a:ext cx="25132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>
                <a:latin typeface="Powderfinger Type" charset="0"/>
                <a:ea typeface="Powderfinger Type" charset="0"/>
                <a:cs typeface="Powderfinger Type" charset="0"/>
              </a:rPr>
              <a:t>example.com</a:t>
            </a:r>
            <a:r>
              <a:rPr lang="en-US" sz="1350" dirty="0">
                <a:latin typeface="Powderfinger Type" charset="0"/>
                <a:ea typeface="Powderfinger Type" charset="0"/>
                <a:cs typeface="Powderfinger Type" charset="0"/>
              </a:rPr>
              <a:t>. </a:t>
            </a:r>
            <a:r>
              <a:rPr lang="en-US" sz="1350" dirty="0"/>
              <a:t>zone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20715" y="4150012"/>
            <a:ext cx="20059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>
                <a:latin typeface="Powderfinger Type" charset="0"/>
                <a:ea typeface="Powderfinger Type" charset="0"/>
                <a:cs typeface="Powderfinger Type" charset="0"/>
              </a:rPr>
              <a:t>www.example.com</a:t>
            </a:r>
            <a:r>
              <a:rPr lang="en-US" sz="1350" dirty="0">
                <a:latin typeface="Powderfinger Type" charset="0"/>
                <a:ea typeface="Powderfinger Type" charset="0"/>
                <a:cs typeface="Powderfinger Type" charset="0"/>
              </a:rPr>
              <a:t>.</a:t>
            </a:r>
          </a:p>
        </p:txBody>
      </p:sp>
      <p:sp>
        <p:nvSpPr>
          <p:cNvPr id="17" name="Freeform 16"/>
          <p:cNvSpPr/>
          <p:nvPr/>
        </p:nvSpPr>
        <p:spPr>
          <a:xfrm>
            <a:off x="4123452" y="2521237"/>
            <a:ext cx="397168" cy="352148"/>
          </a:xfrm>
          <a:custGeom>
            <a:avLst/>
            <a:gdLst>
              <a:gd name="connsiteX0" fmla="*/ 11325 w 529557"/>
              <a:gd name="connsiteY0" fmla="*/ 0 h 469531"/>
              <a:gd name="connsiteX1" fmla="*/ 64665 w 529557"/>
              <a:gd name="connsiteY1" fmla="*/ 83820 h 469531"/>
              <a:gd name="connsiteX2" fmla="*/ 506625 w 529557"/>
              <a:gd name="connsiteY2" fmla="*/ 434340 h 469531"/>
              <a:gd name="connsiteX3" fmla="*/ 468525 w 529557"/>
              <a:gd name="connsiteY3" fmla="*/ 236220 h 469531"/>
              <a:gd name="connsiteX4" fmla="*/ 521865 w 529557"/>
              <a:gd name="connsiteY4" fmla="*/ 464820 h 469531"/>
              <a:gd name="connsiteX5" fmla="*/ 270405 w 529557"/>
              <a:gd name="connsiteY5" fmla="*/ 396240 h 46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557" h="469531">
                <a:moveTo>
                  <a:pt x="11325" y="0"/>
                </a:moveTo>
                <a:cubicBezTo>
                  <a:pt x="-3280" y="5715"/>
                  <a:pt x="-17885" y="11430"/>
                  <a:pt x="64665" y="83820"/>
                </a:cubicBezTo>
                <a:cubicBezTo>
                  <a:pt x="147215" y="156210"/>
                  <a:pt x="439315" y="408940"/>
                  <a:pt x="506625" y="434340"/>
                </a:cubicBezTo>
                <a:cubicBezTo>
                  <a:pt x="573935" y="459740"/>
                  <a:pt x="465985" y="231140"/>
                  <a:pt x="468525" y="236220"/>
                </a:cubicBezTo>
                <a:cubicBezTo>
                  <a:pt x="471065" y="241300"/>
                  <a:pt x="554885" y="438150"/>
                  <a:pt x="521865" y="464820"/>
                </a:cubicBezTo>
                <a:cubicBezTo>
                  <a:pt x="488845" y="491490"/>
                  <a:pt x="270405" y="396240"/>
                  <a:pt x="270405" y="3962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reeform 17"/>
          <p:cNvSpPr/>
          <p:nvPr/>
        </p:nvSpPr>
        <p:spPr>
          <a:xfrm>
            <a:off x="4702804" y="3088434"/>
            <a:ext cx="526728" cy="409320"/>
          </a:xfrm>
          <a:custGeom>
            <a:avLst/>
            <a:gdLst>
              <a:gd name="connsiteX0" fmla="*/ 16095 w 702304"/>
              <a:gd name="connsiteY0" fmla="*/ 28597 h 545760"/>
              <a:gd name="connsiteX1" fmla="*/ 84675 w 702304"/>
              <a:gd name="connsiteY1" fmla="*/ 51457 h 545760"/>
              <a:gd name="connsiteX2" fmla="*/ 671415 w 702304"/>
              <a:gd name="connsiteY2" fmla="*/ 501037 h 545760"/>
              <a:gd name="connsiteX3" fmla="*/ 625695 w 702304"/>
              <a:gd name="connsiteY3" fmla="*/ 287677 h 545760"/>
              <a:gd name="connsiteX4" fmla="*/ 694275 w 702304"/>
              <a:gd name="connsiteY4" fmla="*/ 539137 h 545760"/>
              <a:gd name="connsiteX5" fmla="*/ 404715 w 702304"/>
              <a:gd name="connsiteY5" fmla="*/ 478177 h 54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304" h="545760">
                <a:moveTo>
                  <a:pt x="16095" y="28597"/>
                </a:moveTo>
                <a:cubicBezTo>
                  <a:pt x="-4225" y="657"/>
                  <a:pt x="-24545" y="-27283"/>
                  <a:pt x="84675" y="51457"/>
                </a:cubicBezTo>
                <a:cubicBezTo>
                  <a:pt x="193895" y="130197"/>
                  <a:pt x="581245" y="461667"/>
                  <a:pt x="671415" y="501037"/>
                </a:cubicBezTo>
                <a:cubicBezTo>
                  <a:pt x="761585" y="540407"/>
                  <a:pt x="621885" y="281327"/>
                  <a:pt x="625695" y="287677"/>
                </a:cubicBezTo>
                <a:cubicBezTo>
                  <a:pt x="629505" y="294027"/>
                  <a:pt x="731105" y="507387"/>
                  <a:pt x="694275" y="539137"/>
                </a:cubicBezTo>
                <a:cubicBezTo>
                  <a:pt x="657445" y="570887"/>
                  <a:pt x="404715" y="478177"/>
                  <a:pt x="404715" y="4781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Freeform 18"/>
          <p:cNvSpPr/>
          <p:nvPr/>
        </p:nvSpPr>
        <p:spPr>
          <a:xfrm>
            <a:off x="5605537" y="3750093"/>
            <a:ext cx="427654" cy="379539"/>
          </a:xfrm>
          <a:custGeom>
            <a:avLst/>
            <a:gdLst>
              <a:gd name="connsiteX0" fmla="*/ 1171 w 570205"/>
              <a:gd name="connsiteY0" fmla="*/ 15065 h 506052"/>
              <a:gd name="connsiteX1" fmla="*/ 84991 w 570205"/>
              <a:gd name="connsiteY1" fmla="*/ 60785 h 506052"/>
              <a:gd name="connsiteX2" fmla="*/ 542191 w 570205"/>
              <a:gd name="connsiteY2" fmla="*/ 502745 h 506052"/>
              <a:gd name="connsiteX3" fmla="*/ 519331 w 570205"/>
              <a:gd name="connsiteY3" fmla="*/ 274145 h 506052"/>
              <a:gd name="connsiteX4" fmla="*/ 511711 w 570205"/>
              <a:gd name="connsiteY4" fmla="*/ 495125 h 506052"/>
              <a:gd name="connsiteX5" fmla="*/ 290731 w 570205"/>
              <a:gd name="connsiteY5" fmla="*/ 434165 h 50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205" h="506052">
                <a:moveTo>
                  <a:pt x="1171" y="15065"/>
                </a:moveTo>
                <a:cubicBezTo>
                  <a:pt x="-2004" y="-2715"/>
                  <a:pt x="-5179" y="-20495"/>
                  <a:pt x="84991" y="60785"/>
                </a:cubicBezTo>
                <a:cubicBezTo>
                  <a:pt x="175161" y="142065"/>
                  <a:pt x="469801" y="467185"/>
                  <a:pt x="542191" y="502745"/>
                </a:cubicBezTo>
                <a:cubicBezTo>
                  <a:pt x="614581" y="538305"/>
                  <a:pt x="524411" y="275415"/>
                  <a:pt x="519331" y="274145"/>
                </a:cubicBezTo>
                <a:cubicBezTo>
                  <a:pt x="514251" y="272875"/>
                  <a:pt x="549811" y="468455"/>
                  <a:pt x="511711" y="495125"/>
                </a:cubicBezTo>
                <a:cubicBezTo>
                  <a:pt x="473611" y="521795"/>
                  <a:pt x="382171" y="477980"/>
                  <a:pt x="290731" y="4341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reeform 23"/>
          <p:cNvSpPr/>
          <p:nvPr/>
        </p:nvSpPr>
        <p:spPr>
          <a:xfrm>
            <a:off x="3446630" y="3105193"/>
            <a:ext cx="650398" cy="375803"/>
          </a:xfrm>
          <a:custGeom>
            <a:avLst/>
            <a:gdLst>
              <a:gd name="connsiteX0" fmla="*/ 0 w 1020630"/>
              <a:gd name="connsiteY0" fmla="*/ 148035 h 709590"/>
              <a:gd name="connsiteX1" fmla="*/ 662940 w 1020630"/>
              <a:gd name="connsiteY1" fmla="*/ 132795 h 709590"/>
              <a:gd name="connsiteX2" fmla="*/ 441960 w 1020630"/>
              <a:gd name="connsiteY2" fmla="*/ 3255 h 709590"/>
              <a:gd name="connsiteX3" fmla="*/ 960120 w 1020630"/>
              <a:gd name="connsiteY3" fmla="*/ 285195 h 709590"/>
              <a:gd name="connsiteX4" fmla="*/ 975360 w 1020630"/>
              <a:gd name="connsiteY4" fmla="*/ 308055 h 709590"/>
              <a:gd name="connsiteX5" fmla="*/ 647700 w 1020630"/>
              <a:gd name="connsiteY5" fmla="*/ 704295 h 709590"/>
              <a:gd name="connsiteX6" fmla="*/ 769620 w 1020630"/>
              <a:gd name="connsiteY6" fmla="*/ 536655 h 709590"/>
              <a:gd name="connsiteX7" fmla="*/ 68580 w 1020630"/>
              <a:gd name="connsiteY7" fmla="*/ 544275 h 70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630" h="709590">
                <a:moveTo>
                  <a:pt x="0" y="148035"/>
                </a:moveTo>
                <a:lnTo>
                  <a:pt x="662940" y="132795"/>
                </a:lnTo>
                <a:cubicBezTo>
                  <a:pt x="736600" y="108665"/>
                  <a:pt x="392430" y="-22145"/>
                  <a:pt x="441960" y="3255"/>
                </a:cubicBezTo>
                <a:cubicBezTo>
                  <a:pt x="491490" y="28655"/>
                  <a:pt x="871220" y="234395"/>
                  <a:pt x="960120" y="285195"/>
                </a:cubicBezTo>
                <a:cubicBezTo>
                  <a:pt x="1049020" y="335995"/>
                  <a:pt x="1027430" y="238205"/>
                  <a:pt x="975360" y="308055"/>
                </a:cubicBezTo>
                <a:cubicBezTo>
                  <a:pt x="923290" y="377905"/>
                  <a:pt x="681990" y="666195"/>
                  <a:pt x="647700" y="704295"/>
                </a:cubicBezTo>
                <a:cubicBezTo>
                  <a:pt x="613410" y="742395"/>
                  <a:pt x="866140" y="563325"/>
                  <a:pt x="769620" y="536655"/>
                </a:cubicBezTo>
                <a:cubicBezTo>
                  <a:pt x="673100" y="509985"/>
                  <a:pt x="68580" y="544275"/>
                  <a:pt x="68580" y="54427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Can we jump out of this vicious cycle?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we change the </a:t>
            </a:r>
            <a:r>
              <a:rPr lang="en-US" dirty="0" err="1" smtClean="0"/>
              <a:t>behaviour</a:t>
            </a:r>
            <a:r>
              <a:rPr lang="en-US" dirty="0" smtClean="0"/>
              <a:t> of the DNS system to improve both its service and its resilience?</a:t>
            </a:r>
          </a:p>
        </p:txBody>
      </p:sp>
    </p:spTree>
    <p:extLst>
      <p:ext uri="{BB962C8B-B14F-4D97-AF65-F5344CB8AC3E}">
        <p14:creationId xmlns:p14="http://schemas.microsoft.com/office/powerpoint/2010/main" val="161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DNSSEC changes Everything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Before DNSSEC we relied on the assumption that if we asked an IP address of a root server, then the response was genuine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With DNSSEC we can ask anyone, and then use DNSSEC validation to assure ourselves that the answer is genuine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can we use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DNSSEC-Enabled Directions for the Root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dirty="0" smtClean="0"/>
              <a:t>If we could answer NXDOMAIN queries from recursive resolvers we could reduce the load on the root servers by close to 70%</a:t>
            </a:r>
          </a:p>
          <a:p>
            <a:pPr marL="0" indent="0" defTabSz="685800">
              <a:spcBef>
                <a:spcPts val="0"/>
              </a:spcBef>
              <a:buNone/>
              <a:defRPr/>
            </a:pPr>
            <a:endParaRPr lang="en-US" dirty="0" smtClean="0"/>
          </a:p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dirty="0" smtClean="0"/>
              <a:t>This would be a very significant win:</a:t>
            </a:r>
          </a:p>
          <a:p>
            <a:pPr lvl="1" defTabSz="685800">
              <a:spcBef>
                <a:spcPts val="0"/>
              </a:spcBef>
              <a:defRPr/>
            </a:pPr>
            <a:r>
              <a:rPr lang="en-US" dirty="0" smtClean="0"/>
              <a:t>reducing root query traffic</a:t>
            </a:r>
          </a:p>
          <a:p>
            <a:pPr lvl="1" defTabSz="685800">
              <a:spcBef>
                <a:spcPts val="0"/>
              </a:spcBef>
              <a:defRPr/>
            </a:pPr>
            <a:r>
              <a:rPr lang="en-US" dirty="0" smtClean="0"/>
              <a:t>providing faster response to these queries</a:t>
            </a:r>
          </a:p>
          <a:p>
            <a:pPr lvl="1" defTabSz="685800">
              <a:spcBef>
                <a:spcPts val="0"/>
              </a:spcBef>
              <a:defRPr/>
            </a:pPr>
            <a:r>
              <a:rPr lang="en-US" dirty="0"/>
              <a:t>r</a:t>
            </a:r>
            <a:r>
              <a:rPr lang="en-US" dirty="0" smtClean="0"/>
              <a:t>educes the local cache load on recursive resolvers</a:t>
            </a:r>
          </a:p>
        </p:txBody>
      </p:sp>
    </p:spTree>
    <p:extLst>
      <p:ext uri="{BB962C8B-B14F-4D97-AF65-F5344CB8AC3E}">
        <p14:creationId xmlns:p14="http://schemas.microsoft.com/office/powerpoint/2010/main" val="9695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Root </a:t>
            </a:r>
            <a:r>
              <a:rPr lang="en-US" dirty="0" err="1" smtClean="0"/>
              <a:t>Secondaries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RFC 7706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0088"/>
            <a:ext cx="8352928" cy="3143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Enlist DNS resolvers to offer a root zone secondary service </a:t>
            </a:r>
          </a:p>
          <a:p>
            <a:pPr marL="0" indent="0">
              <a:buNone/>
            </a:pPr>
            <a:r>
              <a:rPr lang="en-US" sz="2000" dirty="0" smtClean="0"/>
              <a:t>If resolvers use this approach then they only need to query a root server infrequently and perform a zone transfer of the current state of the root zone (IXFR from a root server), and use this validated copy of the root zone to directly answer all queries that refer to the root zone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99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NSEC caching </a:t>
            </a:r>
            <a:r>
              <a:rPr lang="mr-IN" dirty="0" smtClean="0"/>
              <a:t>–</a:t>
            </a:r>
            <a:r>
              <a:rPr lang="en-US" dirty="0" smtClean="0"/>
              <a:t> RFC 8198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83238"/>
            <a:ext cx="7865389" cy="3543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Most of the queries seen at the root are for non-existent domains, and resolvers cache the non-existence of a given name</a:t>
            </a:r>
          </a:p>
          <a:p>
            <a:pPr marL="0" indent="0">
              <a:buNone/>
            </a:pPr>
            <a:r>
              <a:rPr lang="en-US" sz="1600" dirty="0" smtClean="0"/>
              <a:t>But a DNSSEC-signed NXDOMAIN response from the root zone actually describes a </a:t>
            </a:r>
            <a:r>
              <a:rPr lang="en-US" sz="1600" i="1" dirty="0" smtClean="0"/>
              <a:t>range</a:t>
            </a:r>
            <a:r>
              <a:rPr lang="en-US" sz="1600" dirty="0" smtClean="0"/>
              <a:t> </a:t>
            </a:r>
            <a:r>
              <a:rPr lang="en-US" sz="1600" dirty="0"/>
              <a:t>of labels that do not </a:t>
            </a:r>
            <a:r>
              <a:rPr lang="en-US" sz="1600" dirty="0" smtClean="0"/>
              <a:t>exist, and it</a:t>
            </a:r>
            <a:r>
              <a:rPr lang="mr-IN" sz="1600" dirty="0" smtClean="0"/>
              <a:t>’</a:t>
            </a:r>
            <a:r>
              <a:rPr lang="en-US" sz="1600" dirty="0" smtClean="0"/>
              <a:t>s the </a:t>
            </a:r>
            <a:r>
              <a:rPr lang="en-US" sz="1600" i="1" dirty="0" smtClean="0"/>
              <a:t>range</a:t>
            </a:r>
            <a:r>
              <a:rPr lang="en-US" sz="1600" dirty="0" smtClean="0"/>
              <a:t> that is signed, not the actual query name</a:t>
            </a:r>
          </a:p>
          <a:p>
            <a:pPr marL="0" indent="0">
              <a:buNone/>
            </a:pPr>
            <a:r>
              <a:rPr lang="en-US" sz="1600" dirty="0" smtClean="0"/>
              <a:t>If resolvers cached this range and the signed response, then they could use the same signed response to locally answer a query for any name that falls within the same label range</a:t>
            </a:r>
          </a:p>
          <a:p>
            <a:pPr marL="0" indent="0">
              <a:buNone/>
            </a:pPr>
            <a:r>
              <a:rPr lang="en-US" sz="1600" dirty="0" smtClean="0"/>
              <a:t>This has a similar effect to RFC7706, but without any configuration overhead, nor is there any requirement for supporting root zone transfers. </a:t>
            </a:r>
          </a:p>
        </p:txBody>
      </p:sp>
      <p:sp>
        <p:nvSpPr>
          <p:cNvPr id="4" name="Freeform 3"/>
          <p:cNvSpPr/>
          <p:nvPr/>
        </p:nvSpPr>
        <p:spPr>
          <a:xfrm>
            <a:off x="4328230" y="2028126"/>
            <a:ext cx="590508" cy="486579"/>
          </a:xfrm>
          <a:custGeom>
            <a:avLst/>
            <a:gdLst>
              <a:gd name="connsiteX0" fmla="*/ 96159 w 590508"/>
              <a:gd name="connsiteY0" fmla="*/ 323846 h 486579"/>
              <a:gd name="connsiteX1" fmla="*/ 561108 w 590508"/>
              <a:gd name="connsiteY1" fmla="*/ 339345 h 486579"/>
              <a:gd name="connsiteX2" fmla="*/ 491366 w 590508"/>
              <a:gd name="connsiteY2" fmla="*/ 68124 h 486579"/>
              <a:gd name="connsiteX3" fmla="*/ 72912 w 590508"/>
              <a:gd name="connsiteY3" fmla="*/ 21629 h 486579"/>
              <a:gd name="connsiteX4" fmla="*/ 10919 w 590508"/>
              <a:gd name="connsiteY4" fmla="*/ 362592 h 486579"/>
              <a:gd name="connsiteX5" fmla="*/ 196898 w 590508"/>
              <a:gd name="connsiteY5" fmla="*/ 486579 h 48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508" h="486579">
                <a:moveTo>
                  <a:pt x="96159" y="323846"/>
                </a:moveTo>
                <a:cubicBezTo>
                  <a:pt x="295699" y="352905"/>
                  <a:pt x="495240" y="381965"/>
                  <a:pt x="561108" y="339345"/>
                </a:cubicBezTo>
                <a:cubicBezTo>
                  <a:pt x="626976" y="296725"/>
                  <a:pt x="572732" y="121077"/>
                  <a:pt x="491366" y="68124"/>
                </a:cubicBezTo>
                <a:cubicBezTo>
                  <a:pt x="410000" y="15171"/>
                  <a:pt x="152986" y="-27449"/>
                  <a:pt x="72912" y="21629"/>
                </a:cubicBezTo>
                <a:cubicBezTo>
                  <a:pt x="-7162" y="70707"/>
                  <a:pt x="-9745" y="285100"/>
                  <a:pt x="10919" y="362592"/>
                </a:cubicBezTo>
                <a:cubicBezTo>
                  <a:pt x="31583" y="440084"/>
                  <a:pt x="114240" y="463331"/>
                  <a:pt x="196898" y="4865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93157" y="2634714"/>
            <a:ext cx="8315412" cy="968642"/>
          </a:xfrm>
          <a:custGeom>
            <a:avLst/>
            <a:gdLst>
              <a:gd name="connsiteX0" fmla="*/ 4603568 w 7805882"/>
              <a:gd name="connsiteY0" fmla="*/ 7749 h 587863"/>
              <a:gd name="connsiteX1" fmla="*/ 4502829 w 7805882"/>
              <a:gd name="connsiteY1" fmla="*/ 15498 h 587863"/>
              <a:gd name="connsiteX2" fmla="*/ 1922362 w 7805882"/>
              <a:gd name="connsiteY2" fmla="*/ 0 h 587863"/>
              <a:gd name="connsiteX3" fmla="*/ 147806 w 7805882"/>
              <a:gd name="connsiteY3" fmla="*/ 69742 h 587863"/>
              <a:gd name="connsiteX4" fmla="*/ 109060 w 7805882"/>
              <a:gd name="connsiteY4" fmla="*/ 333213 h 587863"/>
              <a:gd name="connsiteX5" fmla="*/ 209799 w 7805882"/>
              <a:gd name="connsiteY5" fmla="*/ 526942 h 587863"/>
              <a:gd name="connsiteX6" fmla="*/ 1782877 w 7805882"/>
              <a:gd name="connsiteY6" fmla="*/ 565688 h 587863"/>
              <a:gd name="connsiteX7" fmla="*/ 5533467 w 7805882"/>
              <a:gd name="connsiteY7" fmla="*/ 565688 h 587863"/>
              <a:gd name="connsiteX8" fmla="*/ 7648985 w 7805882"/>
              <a:gd name="connsiteY8" fmla="*/ 286718 h 587863"/>
              <a:gd name="connsiteX9" fmla="*/ 7261528 w 7805882"/>
              <a:gd name="connsiteY9" fmla="*/ 54244 h 587863"/>
              <a:gd name="connsiteX10" fmla="*/ 4177365 w 7805882"/>
              <a:gd name="connsiteY10" fmla="*/ 85240 h 58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05882" h="587863">
                <a:moveTo>
                  <a:pt x="4603568" y="7749"/>
                </a:moveTo>
                <a:lnTo>
                  <a:pt x="4502829" y="15498"/>
                </a:lnTo>
                <a:lnTo>
                  <a:pt x="1922362" y="0"/>
                </a:lnTo>
                <a:cubicBezTo>
                  <a:pt x="1196525" y="9041"/>
                  <a:pt x="450023" y="14207"/>
                  <a:pt x="147806" y="69742"/>
                </a:cubicBezTo>
                <a:cubicBezTo>
                  <a:pt x="-154411" y="125277"/>
                  <a:pt x="98728" y="257013"/>
                  <a:pt x="109060" y="333213"/>
                </a:cubicBezTo>
                <a:cubicBezTo>
                  <a:pt x="119392" y="409413"/>
                  <a:pt x="-69171" y="488196"/>
                  <a:pt x="209799" y="526942"/>
                </a:cubicBezTo>
                <a:cubicBezTo>
                  <a:pt x="488768" y="565688"/>
                  <a:pt x="1782877" y="565688"/>
                  <a:pt x="1782877" y="565688"/>
                </a:cubicBezTo>
                <a:cubicBezTo>
                  <a:pt x="2670155" y="572146"/>
                  <a:pt x="4555782" y="612183"/>
                  <a:pt x="5533467" y="565688"/>
                </a:cubicBezTo>
                <a:cubicBezTo>
                  <a:pt x="6511152" y="519193"/>
                  <a:pt x="7360975" y="371959"/>
                  <a:pt x="7648985" y="286718"/>
                </a:cubicBezTo>
                <a:cubicBezTo>
                  <a:pt x="7936995" y="201477"/>
                  <a:pt x="7840131" y="87824"/>
                  <a:pt x="7261528" y="54244"/>
                </a:cubicBezTo>
                <a:cubicBezTo>
                  <a:pt x="6682925" y="20664"/>
                  <a:pt x="4177365" y="85240"/>
                  <a:pt x="4177365" y="852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NSEC caching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35</a:t>
            </a:fld>
            <a:endParaRPr lang="en-AU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389" y="689674"/>
            <a:ext cx="7380187" cy="38203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1"/>
            <a:ext cx="4966878" cy="2589185"/>
          </a:xfrm>
          <a:solidFill>
            <a:srgbClr val="FFFFFF">
              <a:alpha val="89804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For example, if you were to query the root server for the non-</a:t>
            </a:r>
            <a:r>
              <a:rPr lang="en-US" sz="1600" dirty="0" err="1" smtClean="0"/>
              <a:t>existant</a:t>
            </a:r>
            <a:r>
              <a:rPr lang="en-US" sz="1600" dirty="0" smtClean="0"/>
              <a:t> name </a:t>
            </a:r>
            <a:r>
              <a:rPr lang="en-US" sz="1600" dirty="0" smtClean="0">
                <a:latin typeface="Powderfinger Type" charset="0"/>
                <a:ea typeface="Powderfinger Type" charset="0"/>
                <a:cs typeface="Powderfinger Type" charset="0"/>
              </a:rPr>
              <a:t>www.example.</a:t>
            </a:r>
            <a:r>
              <a:rPr lang="en-US" sz="1600" dirty="0" smtClean="0">
                <a:ea typeface="Powderfinger Type" charset="0"/>
                <a:cs typeface="Powderfinger Type" charset="0"/>
              </a:rPr>
              <a:t> the returned response from the root says that there are NO TLDS between </a:t>
            </a:r>
            <a:r>
              <a:rPr lang="en-US" sz="1600" dirty="0" err="1" smtClean="0">
                <a:latin typeface="Powderfinger Type" charset="0"/>
                <a:ea typeface="Powderfinger Type" charset="0"/>
                <a:cs typeface="Powderfinger Type" charset="0"/>
              </a:rPr>
              <a:t>everbank</a:t>
            </a:r>
            <a:r>
              <a:rPr lang="en-US" sz="1600" dirty="0" smtClean="0">
                <a:latin typeface="Powderfinger Type" charset="0"/>
                <a:ea typeface="Powderfinger Type" charset="0"/>
                <a:cs typeface="Powderfinger Type" charset="0"/>
              </a:rPr>
              <a:t>. </a:t>
            </a:r>
            <a:r>
              <a:rPr lang="en-US" sz="1600" dirty="0" smtClean="0">
                <a:ea typeface="Powderfinger Type" charset="0"/>
                <a:cs typeface="Powderfinger Type" charset="0"/>
              </a:rPr>
              <a:t>and </a:t>
            </a:r>
            <a:r>
              <a:rPr lang="en-US" sz="1600" dirty="0" smtClean="0">
                <a:latin typeface="Powderfinger Type" charset="0"/>
                <a:ea typeface="Powderfinger Type" charset="0"/>
                <a:cs typeface="Powderfinger Type" charset="0"/>
              </a:rPr>
              <a:t>exchange.</a:t>
            </a:r>
            <a:endParaRPr lang="en-US" sz="1600" dirty="0" smtClean="0">
              <a:ea typeface="Powderfinger Type" charset="0"/>
              <a:cs typeface="Powderfinger Type" charset="0"/>
            </a:endParaRPr>
          </a:p>
          <a:p>
            <a:pPr marL="0" indent="0">
              <a:buNone/>
            </a:pPr>
            <a:r>
              <a:rPr lang="en-US" sz="1600" dirty="0" smtClean="0">
                <a:ea typeface="Powderfinger Type" charset="0"/>
                <a:cs typeface="Powderfinger Type" charset="0"/>
              </a:rPr>
              <a:t>The same response can be used to respond to queries for every TLD between these labels.</a:t>
            </a:r>
            <a:endParaRPr lang="en-US" sz="1600" dirty="0">
              <a:ea typeface="Powderfinger Type" charset="0"/>
              <a:cs typeface="Powderfinger Type" charset="0"/>
            </a:endParaRPr>
          </a:p>
          <a:p>
            <a:pPr marL="0" indent="0">
              <a:buNone/>
            </a:pPr>
            <a:r>
              <a:rPr lang="en-US" sz="1600" dirty="0" smtClean="0">
                <a:ea typeface="Powderfinger Type" charset="0"/>
                <a:cs typeface="Powderfinger Type" charset="0"/>
              </a:rPr>
              <a:t>So we can cache this range response and use it to respond to subsequent queries that fall into the same range</a:t>
            </a:r>
            <a:endParaRPr lang="en-US" sz="1600" dirty="0">
              <a:ea typeface="Powderfinger Type" charset="0"/>
              <a:cs typeface="Powderfinger Type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472528" y="3363132"/>
            <a:ext cx="718769" cy="181076"/>
          </a:xfrm>
          <a:custGeom>
            <a:avLst/>
            <a:gdLst>
              <a:gd name="connsiteX0" fmla="*/ 114611 w 718769"/>
              <a:gd name="connsiteY0" fmla="*/ 69743 h 181076"/>
              <a:gd name="connsiteX1" fmla="*/ 6123 w 718769"/>
              <a:gd name="connsiteY1" fmla="*/ 116237 h 181076"/>
              <a:gd name="connsiteX2" fmla="*/ 277343 w 718769"/>
              <a:gd name="connsiteY2" fmla="*/ 178231 h 181076"/>
              <a:gd name="connsiteX3" fmla="*/ 626055 w 718769"/>
              <a:gd name="connsiteY3" fmla="*/ 162732 h 181076"/>
              <a:gd name="connsiteX4" fmla="*/ 672550 w 718769"/>
              <a:gd name="connsiteY4" fmla="*/ 92990 h 181076"/>
              <a:gd name="connsiteX5" fmla="*/ 37119 w 718769"/>
              <a:gd name="connsiteY5" fmla="*/ 0 h 18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769" h="181076">
                <a:moveTo>
                  <a:pt x="114611" y="69743"/>
                </a:moveTo>
                <a:cubicBezTo>
                  <a:pt x="46806" y="83949"/>
                  <a:pt x="-20999" y="98156"/>
                  <a:pt x="6123" y="116237"/>
                </a:cubicBezTo>
                <a:cubicBezTo>
                  <a:pt x="33245" y="134318"/>
                  <a:pt x="174021" y="170482"/>
                  <a:pt x="277343" y="178231"/>
                </a:cubicBezTo>
                <a:cubicBezTo>
                  <a:pt x="380665" y="185980"/>
                  <a:pt x="560187" y="176939"/>
                  <a:pt x="626055" y="162732"/>
                </a:cubicBezTo>
                <a:cubicBezTo>
                  <a:pt x="691923" y="148525"/>
                  <a:pt x="770706" y="120112"/>
                  <a:pt x="672550" y="92990"/>
                </a:cubicBezTo>
                <a:cubicBezTo>
                  <a:pt x="574394" y="65868"/>
                  <a:pt x="37119" y="0"/>
                  <a:pt x="3711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879931" y="3363132"/>
            <a:ext cx="718769" cy="181076"/>
          </a:xfrm>
          <a:custGeom>
            <a:avLst/>
            <a:gdLst>
              <a:gd name="connsiteX0" fmla="*/ 114611 w 718769"/>
              <a:gd name="connsiteY0" fmla="*/ 69743 h 181076"/>
              <a:gd name="connsiteX1" fmla="*/ 6123 w 718769"/>
              <a:gd name="connsiteY1" fmla="*/ 116237 h 181076"/>
              <a:gd name="connsiteX2" fmla="*/ 277343 w 718769"/>
              <a:gd name="connsiteY2" fmla="*/ 178231 h 181076"/>
              <a:gd name="connsiteX3" fmla="*/ 626055 w 718769"/>
              <a:gd name="connsiteY3" fmla="*/ 162732 h 181076"/>
              <a:gd name="connsiteX4" fmla="*/ 672550 w 718769"/>
              <a:gd name="connsiteY4" fmla="*/ 92990 h 181076"/>
              <a:gd name="connsiteX5" fmla="*/ 37119 w 718769"/>
              <a:gd name="connsiteY5" fmla="*/ 0 h 18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769" h="181076">
                <a:moveTo>
                  <a:pt x="114611" y="69743"/>
                </a:moveTo>
                <a:cubicBezTo>
                  <a:pt x="46806" y="83949"/>
                  <a:pt x="-20999" y="98156"/>
                  <a:pt x="6123" y="116237"/>
                </a:cubicBezTo>
                <a:cubicBezTo>
                  <a:pt x="33245" y="134318"/>
                  <a:pt x="174021" y="170482"/>
                  <a:pt x="277343" y="178231"/>
                </a:cubicBezTo>
                <a:cubicBezTo>
                  <a:pt x="380665" y="185980"/>
                  <a:pt x="560187" y="176939"/>
                  <a:pt x="626055" y="162732"/>
                </a:cubicBezTo>
                <a:cubicBezTo>
                  <a:pt x="691923" y="148525"/>
                  <a:pt x="770706" y="120112"/>
                  <a:pt x="672550" y="92990"/>
                </a:cubicBezTo>
                <a:cubicBezTo>
                  <a:pt x="574394" y="65868"/>
                  <a:pt x="37119" y="0"/>
                  <a:pt x="3711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175148" y="3324386"/>
            <a:ext cx="1668949" cy="216977"/>
          </a:xfrm>
          <a:custGeom>
            <a:avLst/>
            <a:gdLst>
              <a:gd name="connsiteX0" fmla="*/ 241150 w 1668949"/>
              <a:gd name="connsiteY0" fmla="*/ 0 h 216977"/>
              <a:gd name="connsiteX1" fmla="*/ 927 w 1668949"/>
              <a:gd name="connsiteY1" fmla="*/ 123987 h 216977"/>
              <a:gd name="connsiteX2" fmla="*/ 272147 w 1668949"/>
              <a:gd name="connsiteY2" fmla="*/ 216977 h 216977"/>
              <a:gd name="connsiteX3" fmla="*/ 927 w 1668949"/>
              <a:gd name="connsiteY3" fmla="*/ 123987 h 216977"/>
              <a:gd name="connsiteX4" fmla="*/ 388384 w 1668949"/>
              <a:gd name="connsiteY4" fmla="*/ 46495 h 216977"/>
              <a:gd name="connsiteX5" fmla="*/ 1326032 w 1668949"/>
              <a:gd name="connsiteY5" fmla="*/ 61994 h 216977"/>
              <a:gd name="connsiteX6" fmla="*/ 1666994 w 1668949"/>
              <a:gd name="connsiteY6" fmla="*/ 131736 h 216977"/>
              <a:gd name="connsiteX7" fmla="*/ 1473266 w 1668949"/>
              <a:gd name="connsiteY7" fmla="*/ 15499 h 216977"/>
              <a:gd name="connsiteX8" fmla="*/ 1643747 w 1668949"/>
              <a:gd name="connsiteY8" fmla="*/ 123987 h 216977"/>
              <a:gd name="connsiteX9" fmla="*/ 1419021 w 1668949"/>
              <a:gd name="connsiteY9" fmla="*/ 154983 h 21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8949" h="216977">
                <a:moveTo>
                  <a:pt x="241150" y="0"/>
                </a:moveTo>
                <a:cubicBezTo>
                  <a:pt x="118455" y="43912"/>
                  <a:pt x="-4239" y="87824"/>
                  <a:pt x="927" y="123987"/>
                </a:cubicBezTo>
                <a:cubicBezTo>
                  <a:pt x="6093" y="160150"/>
                  <a:pt x="272147" y="216977"/>
                  <a:pt x="272147" y="216977"/>
                </a:cubicBezTo>
                <a:cubicBezTo>
                  <a:pt x="272147" y="216977"/>
                  <a:pt x="-18446" y="152401"/>
                  <a:pt x="927" y="123987"/>
                </a:cubicBezTo>
                <a:cubicBezTo>
                  <a:pt x="20300" y="95573"/>
                  <a:pt x="167533" y="56827"/>
                  <a:pt x="388384" y="46495"/>
                </a:cubicBezTo>
                <a:cubicBezTo>
                  <a:pt x="609235" y="36163"/>
                  <a:pt x="1112930" y="47787"/>
                  <a:pt x="1326032" y="61994"/>
                </a:cubicBezTo>
                <a:cubicBezTo>
                  <a:pt x="1539134" y="76201"/>
                  <a:pt x="1642455" y="139485"/>
                  <a:pt x="1666994" y="131736"/>
                </a:cubicBezTo>
                <a:cubicBezTo>
                  <a:pt x="1691533" y="123987"/>
                  <a:pt x="1477140" y="16790"/>
                  <a:pt x="1473266" y="15499"/>
                </a:cubicBezTo>
                <a:cubicBezTo>
                  <a:pt x="1469392" y="14208"/>
                  <a:pt x="1652788" y="100740"/>
                  <a:pt x="1643747" y="123987"/>
                </a:cubicBezTo>
                <a:cubicBezTo>
                  <a:pt x="1634706" y="147234"/>
                  <a:pt x="1419021" y="154983"/>
                  <a:pt x="1419021" y="1549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720312" y="2115519"/>
            <a:ext cx="3657278" cy="1244734"/>
          </a:xfrm>
          <a:custGeom>
            <a:avLst/>
            <a:gdLst>
              <a:gd name="connsiteX0" fmla="*/ 0 w 3657278"/>
              <a:gd name="connsiteY0" fmla="*/ 0 h 1244734"/>
              <a:gd name="connsiteX1" fmla="*/ 2758698 w 3657278"/>
              <a:gd name="connsiteY1" fmla="*/ 914400 h 1244734"/>
              <a:gd name="connsiteX2" fmla="*/ 3603356 w 3657278"/>
              <a:gd name="connsiteY2" fmla="*/ 1224366 h 1244734"/>
              <a:gd name="connsiteX3" fmla="*/ 3580108 w 3657278"/>
              <a:gd name="connsiteY3" fmla="*/ 1131376 h 1244734"/>
              <a:gd name="connsiteX4" fmla="*/ 3649851 w 3657278"/>
              <a:gd name="connsiteY4" fmla="*/ 1232115 h 1244734"/>
              <a:gd name="connsiteX5" fmla="*/ 3456122 w 3657278"/>
              <a:gd name="connsiteY5" fmla="*/ 1239864 h 124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278" h="1244734">
                <a:moveTo>
                  <a:pt x="0" y="0"/>
                </a:moveTo>
                <a:lnTo>
                  <a:pt x="2758698" y="914400"/>
                </a:lnTo>
                <a:cubicBezTo>
                  <a:pt x="3359257" y="1118461"/>
                  <a:pt x="3466454" y="1188203"/>
                  <a:pt x="3603356" y="1224366"/>
                </a:cubicBezTo>
                <a:cubicBezTo>
                  <a:pt x="3740258" y="1260529"/>
                  <a:pt x="3572359" y="1130085"/>
                  <a:pt x="3580108" y="1131376"/>
                </a:cubicBezTo>
                <a:cubicBezTo>
                  <a:pt x="3587857" y="1132668"/>
                  <a:pt x="3670515" y="1214034"/>
                  <a:pt x="3649851" y="1232115"/>
                </a:cubicBezTo>
                <a:cubicBezTo>
                  <a:pt x="3629187" y="1250196"/>
                  <a:pt x="3542654" y="1245030"/>
                  <a:pt x="3456122" y="1239864"/>
                </a:cubicBez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340638" y="2193942"/>
            <a:ext cx="4583578" cy="1123062"/>
          </a:xfrm>
          <a:custGeom>
            <a:avLst/>
            <a:gdLst>
              <a:gd name="connsiteX0" fmla="*/ 37993 w 4583578"/>
              <a:gd name="connsiteY0" fmla="*/ 14566 h 1123062"/>
              <a:gd name="connsiteX1" fmla="*/ 192976 w 4583578"/>
              <a:gd name="connsiteY1" fmla="*/ 22316 h 1123062"/>
              <a:gd name="connsiteX2" fmla="*/ 2657206 w 4583578"/>
              <a:gd name="connsiteY2" fmla="*/ 502763 h 1123062"/>
              <a:gd name="connsiteX3" fmla="*/ 4462759 w 4583578"/>
              <a:gd name="connsiteY3" fmla="*/ 1060702 h 1123062"/>
              <a:gd name="connsiteX4" fmla="*/ 4431762 w 4583578"/>
              <a:gd name="connsiteY4" fmla="*/ 952214 h 1123062"/>
              <a:gd name="connsiteX5" fmla="*/ 4555748 w 4583578"/>
              <a:gd name="connsiteY5" fmla="*/ 1099448 h 1123062"/>
              <a:gd name="connsiteX6" fmla="*/ 4362020 w 4583578"/>
              <a:gd name="connsiteY6" fmla="*/ 1122695 h 112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3578" h="1123062">
                <a:moveTo>
                  <a:pt x="37993" y="14566"/>
                </a:moveTo>
                <a:cubicBezTo>
                  <a:pt x="-102784" y="-22242"/>
                  <a:pt x="192976" y="22316"/>
                  <a:pt x="192976" y="22316"/>
                </a:cubicBezTo>
                <a:cubicBezTo>
                  <a:pt x="629512" y="103682"/>
                  <a:pt x="1945576" y="329699"/>
                  <a:pt x="2657206" y="502763"/>
                </a:cubicBezTo>
                <a:cubicBezTo>
                  <a:pt x="3368837" y="675827"/>
                  <a:pt x="4167000" y="985794"/>
                  <a:pt x="4462759" y="1060702"/>
                </a:cubicBezTo>
                <a:cubicBezTo>
                  <a:pt x="4758518" y="1135610"/>
                  <a:pt x="4416264" y="945756"/>
                  <a:pt x="4431762" y="952214"/>
                </a:cubicBezTo>
                <a:cubicBezTo>
                  <a:pt x="4447260" y="958672"/>
                  <a:pt x="4567372" y="1071035"/>
                  <a:pt x="4555748" y="1099448"/>
                </a:cubicBezTo>
                <a:cubicBezTo>
                  <a:pt x="4544124" y="1127861"/>
                  <a:pt x="4362020" y="1122695"/>
                  <a:pt x="4362020" y="1122695"/>
                </a:cubicBez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Architecturally speaking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Rather than have recursive resolvers act as “amplifiers” for DNS queries for non-existent names, NSEC caching enlists these recursive resolvers to act on behalf of the root servers, and provide the answers for them. </a:t>
            </a:r>
          </a:p>
          <a:p>
            <a:r>
              <a:rPr lang="en-US" dirty="0" smtClean="0"/>
              <a:t>This approach uses existing DNS functionality and existing queries </a:t>
            </a:r>
            <a:r>
              <a:rPr lang="mr-IN" dirty="0" smtClean="0"/>
              <a:t>–</a:t>
            </a:r>
            <a:r>
              <a:rPr lang="en-US" dirty="0" smtClean="0"/>
              <a:t> there is nothing new in this.</a:t>
            </a:r>
          </a:p>
          <a:p>
            <a:r>
              <a:rPr lang="en-US" dirty="0" smtClean="0"/>
              <a:t>The change here is to take advantage of the use of the NSEC response to define a range of names, allowing what is in effect semi-wildcard cache entries that can be used to respond to a range of query labels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36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2687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r>
              <a:rPr lang="en-US" dirty="0"/>
              <a:t>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Rather than trying to expand the capabilities of the root </a:t>
            </a:r>
            <a:r>
              <a:rPr lang="en-US" sz="2000" smtClean="0"/>
              <a:t>zone servers, we </a:t>
            </a:r>
            <a:r>
              <a:rPr lang="en-US" sz="2000" dirty="0" smtClean="0"/>
              <a:t>can leverage the massive number of already deployed recursive resolvers to extend their cache to cover both defined and non-</a:t>
            </a:r>
            <a:r>
              <a:rPr lang="en-US" sz="2000" dirty="0" err="1" smtClean="0"/>
              <a:t>existant</a:t>
            </a:r>
            <a:r>
              <a:rPr lang="en-US" sz="2000" dirty="0" smtClean="0"/>
              <a:t> root labels</a:t>
            </a:r>
          </a:p>
          <a:p>
            <a:r>
              <a:rPr lang="en-US" sz="2000" dirty="0" smtClean="0"/>
              <a:t>We anticipate that this will have a major effect on the DNS by absorbing most of the current root query load at the edge, rather than passing these queries into the root system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37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4523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NSEC caching can also help recursive resolvers</a:t>
            </a:r>
          </a:p>
          <a:p>
            <a:endParaRPr lang="en-US" sz="2000" dirty="0" smtClean="0"/>
          </a:p>
          <a:p>
            <a:r>
              <a:rPr lang="en-US" sz="2000" dirty="0" smtClean="0"/>
              <a:t>Instead of caching non-existent individual names they can cache the NSEC-described range, and refresh the cached NSEC record instead of any individual name</a:t>
            </a:r>
          </a:p>
          <a:p>
            <a:r>
              <a:rPr lang="en-US" sz="2000" dirty="0" smtClean="0"/>
              <a:t>This will shrink the demands placed on the local cache, which can improve local cache performance in the recursive resolver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38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14594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634" y="308835"/>
            <a:ext cx="7260956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Coming to </a:t>
            </a:r>
            <a:r>
              <a:rPr lang="en-US" smtClean="0"/>
              <a:t>a Bind Resolver </a:t>
            </a:r>
            <a:r>
              <a:rPr lang="en-US" dirty="0" smtClean="0"/>
              <a:t>near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87" y="1486870"/>
            <a:ext cx="8352928" cy="3423827"/>
          </a:xfrm>
        </p:spPr>
        <p:txBody>
          <a:bodyPr>
            <a:normAutofit/>
          </a:bodyPr>
          <a:lstStyle/>
          <a:p>
            <a:pPr marL="0" indent="0" defTabSz="685800"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en-US" dirty="0" smtClean="0"/>
              <a:t>APNIC has sponsored the inclusion of this NSEC caching code for the root zone in the forthcoming Bind 9.12 release</a:t>
            </a:r>
          </a:p>
          <a:p>
            <a:pPr marL="0" indent="0" defTabSz="685800"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en-US" dirty="0" smtClean="0"/>
              <a:t>This function will be enabled by default in this release</a:t>
            </a:r>
          </a:p>
          <a:p>
            <a:pPr marL="0" indent="0" defTabSz="685800">
              <a:spcBef>
                <a:spcPts val="0"/>
              </a:spcBef>
              <a:spcAft>
                <a:spcPts val="900"/>
              </a:spcAft>
              <a:buNone/>
              <a:defRPr/>
            </a:pPr>
            <a:endParaRPr lang="en-US" dirty="0" smtClean="0"/>
          </a:p>
          <a:p>
            <a:pPr marL="0" indent="0" defTabSz="685800"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en-US" dirty="0" smtClean="0"/>
              <a:t>We hope that other DNS resolver vendors also implement this feature, as widespread use of NSEC caching will have a dramatic positive impact on the root server ecosystem!</a:t>
            </a:r>
          </a:p>
          <a:p>
            <a:pPr marL="0" indent="0" defTabSz="685800">
              <a:spcBef>
                <a:spcPts val="0"/>
              </a:spcBef>
              <a:spcAft>
                <a:spcPts val="900"/>
              </a:spcAft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3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10" y="227738"/>
            <a:ext cx="7973878" cy="994172"/>
          </a:xfrm>
        </p:spPr>
        <p:txBody>
          <a:bodyPr>
            <a:normAutofit/>
          </a:bodyPr>
          <a:lstStyle/>
          <a:p>
            <a:r>
              <a:rPr lang="en-US" sz="3000" dirty="0"/>
              <a:t>The Structure of the Domain </a:t>
            </a:r>
            <a:r>
              <a:rPr lang="en-US" sz="3000" i="1" dirty="0"/>
              <a:t>Name</a:t>
            </a:r>
            <a:r>
              <a:rPr lang="en-US" sz="3000" dirty="0"/>
              <a:t> </a:t>
            </a:r>
            <a:r>
              <a:rPr lang="en-US" sz="3000" i="1" dirty="0"/>
              <a:t>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350" dirty="0"/>
              <a:t>The Domain Name System (DNS) is a distributed data collection using a delegation hierarchy that reflects the internal hierarchical structure of domain names. At each level in the name hierarchy each label represents a potential point of administrative delegation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4516" y="3115597"/>
            <a:ext cx="18517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>
                <a:latin typeface="Powderfinger Type" charset="0"/>
                <a:ea typeface="Powderfinger Type" charset="0"/>
                <a:cs typeface="Powderfinger Type" charset="0"/>
              </a:rPr>
              <a:t>www.example.com</a:t>
            </a:r>
            <a:r>
              <a:rPr lang="en-US" sz="1350" dirty="0">
                <a:latin typeface="Powderfinger Type" charset="0"/>
                <a:ea typeface="Powderfinger Type" charset="0"/>
                <a:cs typeface="Powderfinger Type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4756" y="2242363"/>
            <a:ext cx="16459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. (“root”) zone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10076" y="2878246"/>
            <a:ext cx="16459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Powderfinger Type" charset="0"/>
                <a:ea typeface="Powderfinger Type" charset="0"/>
                <a:cs typeface="Powderfinger Type" charset="0"/>
              </a:rPr>
              <a:t>com.</a:t>
            </a:r>
            <a:r>
              <a:rPr lang="en-US" sz="1350" dirty="0"/>
              <a:t> zone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65396" y="3514129"/>
            <a:ext cx="25132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>
                <a:latin typeface="Powderfinger Type" charset="0"/>
                <a:ea typeface="Powderfinger Type" charset="0"/>
                <a:cs typeface="Powderfinger Type" charset="0"/>
              </a:rPr>
              <a:t>example.com</a:t>
            </a:r>
            <a:r>
              <a:rPr lang="en-US" sz="1350" dirty="0">
                <a:latin typeface="Powderfinger Type" charset="0"/>
                <a:ea typeface="Powderfinger Type" charset="0"/>
                <a:cs typeface="Powderfinger Type" charset="0"/>
              </a:rPr>
              <a:t>. </a:t>
            </a:r>
            <a:r>
              <a:rPr lang="en-US" sz="1350" dirty="0"/>
              <a:t>zone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20715" y="4150012"/>
            <a:ext cx="20059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>
                <a:latin typeface="Powderfinger Type" charset="0"/>
                <a:ea typeface="Powderfinger Type" charset="0"/>
                <a:cs typeface="Powderfinger Type" charset="0"/>
              </a:rPr>
              <a:t>www.example.com</a:t>
            </a:r>
            <a:r>
              <a:rPr lang="en-US" sz="1350" dirty="0">
                <a:latin typeface="Powderfinger Type" charset="0"/>
                <a:ea typeface="Powderfinger Type" charset="0"/>
                <a:cs typeface="Powderfinger Type" charset="0"/>
              </a:rPr>
              <a:t>.</a:t>
            </a:r>
          </a:p>
        </p:txBody>
      </p:sp>
      <p:sp>
        <p:nvSpPr>
          <p:cNvPr id="17" name="Freeform 16"/>
          <p:cNvSpPr/>
          <p:nvPr/>
        </p:nvSpPr>
        <p:spPr>
          <a:xfrm>
            <a:off x="4123452" y="2521237"/>
            <a:ext cx="397168" cy="352148"/>
          </a:xfrm>
          <a:custGeom>
            <a:avLst/>
            <a:gdLst>
              <a:gd name="connsiteX0" fmla="*/ 11325 w 529557"/>
              <a:gd name="connsiteY0" fmla="*/ 0 h 469531"/>
              <a:gd name="connsiteX1" fmla="*/ 64665 w 529557"/>
              <a:gd name="connsiteY1" fmla="*/ 83820 h 469531"/>
              <a:gd name="connsiteX2" fmla="*/ 506625 w 529557"/>
              <a:gd name="connsiteY2" fmla="*/ 434340 h 469531"/>
              <a:gd name="connsiteX3" fmla="*/ 468525 w 529557"/>
              <a:gd name="connsiteY3" fmla="*/ 236220 h 469531"/>
              <a:gd name="connsiteX4" fmla="*/ 521865 w 529557"/>
              <a:gd name="connsiteY4" fmla="*/ 464820 h 469531"/>
              <a:gd name="connsiteX5" fmla="*/ 270405 w 529557"/>
              <a:gd name="connsiteY5" fmla="*/ 396240 h 46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557" h="469531">
                <a:moveTo>
                  <a:pt x="11325" y="0"/>
                </a:moveTo>
                <a:cubicBezTo>
                  <a:pt x="-3280" y="5715"/>
                  <a:pt x="-17885" y="11430"/>
                  <a:pt x="64665" y="83820"/>
                </a:cubicBezTo>
                <a:cubicBezTo>
                  <a:pt x="147215" y="156210"/>
                  <a:pt x="439315" y="408940"/>
                  <a:pt x="506625" y="434340"/>
                </a:cubicBezTo>
                <a:cubicBezTo>
                  <a:pt x="573935" y="459740"/>
                  <a:pt x="465985" y="231140"/>
                  <a:pt x="468525" y="236220"/>
                </a:cubicBezTo>
                <a:cubicBezTo>
                  <a:pt x="471065" y="241300"/>
                  <a:pt x="554885" y="438150"/>
                  <a:pt x="521865" y="464820"/>
                </a:cubicBezTo>
                <a:cubicBezTo>
                  <a:pt x="488845" y="491490"/>
                  <a:pt x="270405" y="396240"/>
                  <a:pt x="270405" y="3962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reeform 17"/>
          <p:cNvSpPr/>
          <p:nvPr/>
        </p:nvSpPr>
        <p:spPr>
          <a:xfrm>
            <a:off x="4702804" y="3088434"/>
            <a:ext cx="526728" cy="409320"/>
          </a:xfrm>
          <a:custGeom>
            <a:avLst/>
            <a:gdLst>
              <a:gd name="connsiteX0" fmla="*/ 16095 w 702304"/>
              <a:gd name="connsiteY0" fmla="*/ 28597 h 545760"/>
              <a:gd name="connsiteX1" fmla="*/ 84675 w 702304"/>
              <a:gd name="connsiteY1" fmla="*/ 51457 h 545760"/>
              <a:gd name="connsiteX2" fmla="*/ 671415 w 702304"/>
              <a:gd name="connsiteY2" fmla="*/ 501037 h 545760"/>
              <a:gd name="connsiteX3" fmla="*/ 625695 w 702304"/>
              <a:gd name="connsiteY3" fmla="*/ 287677 h 545760"/>
              <a:gd name="connsiteX4" fmla="*/ 694275 w 702304"/>
              <a:gd name="connsiteY4" fmla="*/ 539137 h 545760"/>
              <a:gd name="connsiteX5" fmla="*/ 404715 w 702304"/>
              <a:gd name="connsiteY5" fmla="*/ 478177 h 54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304" h="545760">
                <a:moveTo>
                  <a:pt x="16095" y="28597"/>
                </a:moveTo>
                <a:cubicBezTo>
                  <a:pt x="-4225" y="657"/>
                  <a:pt x="-24545" y="-27283"/>
                  <a:pt x="84675" y="51457"/>
                </a:cubicBezTo>
                <a:cubicBezTo>
                  <a:pt x="193895" y="130197"/>
                  <a:pt x="581245" y="461667"/>
                  <a:pt x="671415" y="501037"/>
                </a:cubicBezTo>
                <a:cubicBezTo>
                  <a:pt x="761585" y="540407"/>
                  <a:pt x="621885" y="281327"/>
                  <a:pt x="625695" y="287677"/>
                </a:cubicBezTo>
                <a:cubicBezTo>
                  <a:pt x="629505" y="294027"/>
                  <a:pt x="731105" y="507387"/>
                  <a:pt x="694275" y="539137"/>
                </a:cubicBezTo>
                <a:cubicBezTo>
                  <a:pt x="657445" y="570887"/>
                  <a:pt x="404715" y="478177"/>
                  <a:pt x="404715" y="4781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Freeform 18"/>
          <p:cNvSpPr/>
          <p:nvPr/>
        </p:nvSpPr>
        <p:spPr>
          <a:xfrm>
            <a:off x="5605537" y="3750093"/>
            <a:ext cx="427654" cy="379539"/>
          </a:xfrm>
          <a:custGeom>
            <a:avLst/>
            <a:gdLst>
              <a:gd name="connsiteX0" fmla="*/ 1171 w 570205"/>
              <a:gd name="connsiteY0" fmla="*/ 15065 h 506052"/>
              <a:gd name="connsiteX1" fmla="*/ 84991 w 570205"/>
              <a:gd name="connsiteY1" fmla="*/ 60785 h 506052"/>
              <a:gd name="connsiteX2" fmla="*/ 542191 w 570205"/>
              <a:gd name="connsiteY2" fmla="*/ 502745 h 506052"/>
              <a:gd name="connsiteX3" fmla="*/ 519331 w 570205"/>
              <a:gd name="connsiteY3" fmla="*/ 274145 h 506052"/>
              <a:gd name="connsiteX4" fmla="*/ 511711 w 570205"/>
              <a:gd name="connsiteY4" fmla="*/ 495125 h 506052"/>
              <a:gd name="connsiteX5" fmla="*/ 290731 w 570205"/>
              <a:gd name="connsiteY5" fmla="*/ 434165 h 50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205" h="506052">
                <a:moveTo>
                  <a:pt x="1171" y="15065"/>
                </a:moveTo>
                <a:cubicBezTo>
                  <a:pt x="-2004" y="-2715"/>
                  <a:pt x="-5179" y="-20495"/>
                  <a:pt x="84991" y="60785"/>
                </a:cubicBezTo>
                <a:cubicBezTo>
                  <a:pt x="175161" y="142065"/>
                  <a:pt x="469801" y="467185"/>
                  <a:pt x="542191" y="502745"/>
                </a:cubicBezTo>
                <a:cubicBezTo>
                  <a:pt x="614581" y="538305"/>
                  <a:pt x="524411" y="275415"/>
                  <a:pt x="519331" y="274145"/>
                </a:cubicBezTo>
                <a:cubicBezTo>
                  <a:pt x="514251" y="272875"/>
                  <a:pt x="549811" y="468455"/>
                  <a:pt x="511711" y="495125"/>
                </a:cubicBezTo>
                <a:cubicBezTo>
                  <a:pt x="473611" y="521795"/>
                  <a:pt x="382171" y="477980"/>
                  <a:pt x="290731" y="4341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Box 19"/>
          <p:cNvSpPr txBox="1"/>
          <p:nvPr/>
        </p:nvSpPr>
        <p:spPr>
          <a:xfrm rot="308680">
            <a:off x="373278" y="3485208"/>
            <a:ext cx="471437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hnbergHand" charset="0"/>
                <a:ea typeface="AhnbergHand" charset="0"/>
                <a:cs typeface="AhnbergHand" charset="0"/>
              </a:rPr>
              <a:t>Each zone contains a list of defined labels</a:t>
            </a:r>
          </a:p>
          <a:p>
            <a:endParaRPr lang="en-US" sz="1350" dirty="0">
              <a:latin typeface="AhnbergHand" charset="0"/>
              <a:ea typeface="AhnbergHand" charset="0"/>
              <a:cs typeface="AhnbergHand" charset="0"/>
            </a:endParaRPr>
          </a:p>
          <a:p>
            <a:r>
              <a:rPr lang="en-US" sz="1350" dirty="0">
                <a:latin typeface="AhnbergHand" charset="0"/>
                <a:ea typeface="AhnbergHand" charset="0"/>
                <a:cs typeface="AhnbergHand" charset="0"/>
              </a:rPr>
              <a:t>Labels can either reflect a </a:t>
            </a:r>
            <a:r>
              <a:rPr lang="en-US" sz="1350" i="1" dirty="0">
                <a:latin typeface="AhnbergHand" charset="0"/>
                <a:ea typeface="AhnbergHand" charset="0"/>
                <a:cs typeface="AhnbergHand" charset="0"/>
              </a:rPr>
              <a:t>delegation</a:t>
            </a:r>
            <a:r>
              <a:rPr lang="en-US" sz="1350" dirty="0">
                <a:latin typeface="AhnbergHand" charset="0"/>
                <a:ea typeface="AhnbergHand" charset="0"/>
                <a:cs typeface="AhnbergHand" charset="0"/>
              </a:rPr>
              <a:t> to a subordinate zone or they can be a </a:t>
            </a:r>
            <a:r>
              <a:rPr lang="en-US" sz="1350" i="1" dirty="0">
                <a:latin typeface="AhnbergHand" charset="0"/>
                <a:ea typeface="AhnbergHand" charset="0"/>
                <a:cs typeface="AhnbergHand" charset="0"/>
              </a:rPr>
              <a:t>terminal </a:t>
            </a:r>
            <a:r>
              <a:rPr lang="en-US" sz="1350" dirty="0">
                <a:latin typeface="AhnbergHand" charset="0"/>
                <a:ea typeface="AhnbergHand" charset="0"/>
                <a:cs typeface="AhnbergHand" charset="0"/>
              </a:rPr>
              <a:t> label that contains attribute information associated with that label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62014" y="2504974"/>
            <a:ext cx="19127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Delegation of the label “com”</a:t>
            </a:r>
            <a:endParaRPr lang="en-US" sz="1350" dirty="0">
              <a:solidFill>
                <a:schemeClr val="accent1">
                  <a:lumMod val="75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65396" y="3056081"/>
            <a:ext cx="21579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Delegation of the label “example”</a:t>
            </a:r>
            <a:endParaRPr lang="en-US" sz="1350" dirty="0">
              <a:solidFill>
                <a:schemeClr val="accent1">
                  <a:lumMod val="75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64654" y="3750093"/>
            <a:ext cx="14093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terminal label “www”</a:t>
            </a:r>
            <a:endParaRPr lang="en-US" sz="1350" dirty="0">
              <a:solidFill>
                <a:schemeClr val="accent1">
                  <a:lumMod val="75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446630" y="3105193"/>
            <a:ext cx="650398" cy="375803"/>
          </a:xfrm>
          <a:custGeom>
            <a:avLst/>
            <a:gdLst>
              <a:gd name="connsiteX0" fmla="*/ 0 w 1020630"/>
              <a:gd name="connsiteY0" fmla="*/ 148035 h 709590"/>
              <a:gd name="connsiteX1" fmla="*/ 662940 w 1020630"/>
              <a:gd name="connsiteY1" fmla="*/ 132795 h 709590"/>
              <a:gd name="connsiteX2" fmla="*/ 441960 w 1020630"/>
              <a:gd name="connsiteY2" fmla="*/ 3255 h 709590"/>
              <a:gd name="connsiteX3" fmla="*/ 960120 w 1020630"/>
              <a:gd name="connsiteY3" fmla="*/ 285195 h 709590"/>
              <a:gd name="connsiteX4" fmla="*/ 975360 w 1020630"/>
              <a:gd name="connsiteY4" fmla="*/ 308055 h 709590"/>
              <a:gd name="connsiteX5" fmla="*/ 647700 w 1020630"/>
              <a:gd name="connsiteY5" fmla="*/ 704295 h 709590"/>
              <a:gd name="connsiteX6" fmla="*/ 769620 w 1020630"/>
              <a:gd name="connsiteY6" fmla="*/ 536655 h 709590"/>
              <a:gd name="connsiteX7" fmla="*/ 68580 w 1020630"/>
              <a:gd name="connsiteY7" fmla="*/ 544275 h 70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630" h="709590">
                <a:moveTo>
                  <a:pt x="0" y="148035"/>
                </a:moveTo>
                <a:lnTo>
                  <a:pt x="662940" y="132795"/>
                </a:lnTo>
                <a:cubicBezTo>
                  <a:pt x="736600" y="108665"/>
                  <a:pt x="392430" y="-22145"/>
                  <a:pt x="441960" y="3255"/>
                </a:cubicBezTo>
                <a:cubicBezTo>
                  <a:pt x="491490" y="28655"/>
                  <a:pt x="871220" y="234395"/>
                  <a:pt x="960120" y="285195"/>
                </a:cubicBezTo>
                <a:cubicBezTo>
                  <a:pt x="1049020" y="335995"/>
                  <a:pt x="1027430" y="238205"/>
                  <a:pt x="975360" y="308055"/>
                </a:cubicBezTo>
                <a:cubicBezTo>
                  <a:pt x="923290" y="377905"/>
                  <a:pt x="681990" y="666195"/>
                  <a:pt x="647700" y="704295"/>
                </a:cubicBezTo>
                <a:cubicBezTo>
                  <a:pt x="613410" y="742395"/>
                  <a:pt x="866140" y="563325"/>
                  <a:pt x="769620" y="536655"/>
                </a:cubicBezTo>
                <a:cubicBezTo>
                  <a:pt x="673100" y="509985"/>
                  <a:pt x="68580" y="544275"/>
                  <a:pt x="68580" y="54427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99" y="-17130"/>
            <a:ext cx="9319431" cy="524217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40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1461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Name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Every DNS zone has a set of authoritative servers that can answer queries for names defined by that zone</a:t>
            </a:r>
          </a:p>
          <a:p>
            <a:r>
              <a:rPr lang="en-US" dirty="0" smtClean="0"/>
              <a:t>The Root </a:t>
            </a:r>
            <a:r>
              <a:rPr lang="en-US" dirty="0"/>
              <a:t>Z</a:t>
            </a:r>
            <a:r>
              <a:rPr lang="en-US" dirty="0" smtClean="0"/>
              <a:t>one is just another zone in that respect, and the authoritative servers for that zone are called “</a:t>
            </a:r>
            <a:r>
              <a:rPr lang="en-US" dirty="0"/>
              <a:t>R</a:t>
            </a:r>
            <a:r>
              <a:rPr lang="en-US" dirty="0" smtClean="0"/>
              <a:t>oot Servers”</a:t>
            </a:r>
          </a:p>
          <a:p>
            <a:pPr lvl="1"/>
            <a:r>
              <a:rPr lang="en-US" dirty="0" smtClean="0"/>
              <a:t>There are 13 Root Server names</a:t>
            </a:r>
          </a:p>
          <a:p>
            <a:pPr lvl="1"/>
            <a:r>
              <a:rPr lang="en-US" dirty="0" smtClean="0"/>
              <a:t>And these names are used to label </a:t>
            </a:r>
            <a:r>
              <a:rPr lang="en-US" dirty="0" err="1" smtClean="0"/>
              <a:t>Anycast</a:t>
            </a:r>
            <a:r>
              <a:rPr lang="en-US" dirty="0" smtClean="0"/>
              <a:t> Name Server constellations</a:t>
            </a:r>
          </a:p>
          <a:p>
            <a:pPr lvl="1"/>
            <a:r>
              <a:rPr lang="en-US" dirty="0" smtClean="0"/>
              <a:t>Which means that there are probably some thousands of discrete Root Server instances if you could  peek inside all of these these </a:t>
            </a:r>
            <a:r>
              <a:rPr lang="en-US" dirty="0" err="1" smtClean="0"/>
              <a:t>anycast</a:t>
            </a:r>
            <a:r>
              <a:rPr lang="en-US" dirty="0" smtClean="0"/>
              <a:t> clouds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5</a:t>
            </a:fld>
            <a:endParaRPr lang="en-AU" kern="0" dirty="0"/>
          </a:p>
        </p:txBody>
      </p:sp>
      <p:sp>
        <p:nvSpPr>
          <p:cNvPr id="6" name="Freeform 5"/>
          <p:cNvSpPr/>
          <p:nvPr/>
        </p:nvSpPr>
        <p:spPr>
          <a:xfrm>
            <a:off x="6834752" y="2639748"/>
            <a:ext cx="1557580" cy="59668"/>
          </a:xfrm>
          <a:custGeom>
            <a:avLst/>
            <a:gdLst>
              <a:gd name="connsiteX0" fmla="*/ 0 w 1557580"/>
              <a:gd name="connsiteY0" fmla="*/ 54244 h 54244"/>
              <a:gd name="connsiteX1" fmla="*/ 813661 w 1557580"/>
              <a:gd name="connsiteY1" fmla="*/ 15499 h 54244"/>
              <a:gd name="connsiteX2" fmla="*/ 1557580 w 1557580"/>
              <a:gd name="connsiteY2" fmla="*/ 0 h 5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7580" h="54244">
                <a:moveTo>
                  <a:pt x="0" y="54244"/>
                </a:moveTo>
                <a:lnTo>
                  <a:pt x="813661" y="15499"/>
                </a:lnTo>
                <a:cubicBezTo>
                  <a:pt x="1073258" y="6458"/>
                  <a:pt x="1557580" y="0"/>
                  <a:pt x="155758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Resolving</a:t>
            </a:r>
            <a:r>
              <a:rPr lang="en-US" dirty="0" smtClean="0"/>
              <a:t> a DNS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Your resolver needs need to ask a DNS server for the zone that contains the terminal label for the associated information (resource record) associated with the DNS name</a:t>
            </a:r>
          </a:p>
          <a:p>
            <a:pPr marL="0" indent="0">
              <a:buNone/>
            </a:pPr>
            <a:r>
              <a:rPr lang="en-US" sz="1800" dirty="0" smtClean="0"/>
              <a:t>But</a:t>
            </a:r>
            <a:r>
              <a:rPr lang="mr-IN" sz="1800" dirty="0" smtClean="0"/>
              <a:t>…</a:t>
            </a:r>
            <a:endParaRPr lang="en-US" sz="1800" dirty="0"/>
          </a:p>
          <a:p>
            <a:pPr marL="342900" lvl="1" indent="0">
              <a:buNone/>
            </a:pPr>
            <a:r>
              <a:rPr lang="en-US" sz="1600" dirty="0" smtClean="0"/>
              <a:t>Where exactly is the zone cut?</a:t>
            </a:r>
          </a:p>
          <a:p>
            <a:pPr marL="342900" lvl="1" indent="0">
              <a:buNone/>
            </a:pPr>
            <a:r>
              <a:rPr lang="en-US" sz="1600" dirty="0" smtClean="0"/>
              <a:t>Who are the servers?</a:t>
            </a:r>
          </a:p>
          <a:p>
            <a:pPr marL="342900" lvl="1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800" dirty="0" smtClean="0"/>
              <a:t>So resolvers </a:t>
            </a:r>
            <a:r>
              <a:rPr lang="en-US" sz="1800" i="1" dirty="0" smtClean="0"/>
              <a:t>discover</a:t>
            </a:r>
            <a:r>
              <a:rPr lang="en-US" sz="1800" dirty="0" smtClean="0"/>
              <a:t> this information by performing a top-down iterative search</a:t>
            </a:r>
            <a:r>
              <a:rPr lang="mr-IN" sz="1800" dirty="0" smtClean="0"/>
              <a:t>…</a:t>
            </a:r>
            <a:endParaRPr lang="en-US" sz="1800" dirty="0" smtClean="0"/>
          </a:p>
        </p:txBody>
      </p:sp>
      <p:sp>
        <p:nvSpPr>
          <p:cNvPr id="4" name="Freeform 3"/>
          <p:cNvSpPr/>
          <p:nvPr/>
        </p:nvSpPr>
        <p:spPr>
          <a:xfrm>
            <a:off x="1743560" y="3735092"/>
            <a:ext cx="821410" cy="56689"/>
          </a:xfrm>
          <a:custGeom>
            <a:avLst/>
            <a:gdLst>
              <a:gd name="connsiteX0" fmla="*/ 0 w 821410"/>
              <a:gd name="connsiteY0" fmla="*/ 38746 h 56689"/>
              <a:gd name="connsiteX1" fmla="*/ 154983 w 821410"/>
              <a:gd name="connsiteY1" fmla="*/ 46495 h 56689"/>
              <a:gd name="connsiteX2" fmla="*/ 364210 w 821410"/>
              <a:gd name="connsiteY2" fmla="*/ 54244 h 56689"/>
              <a:gd name="connsiteX3" fmla="*/ 821410 w 821410"/>
              <a:gd name="connsiteY3" fmla="*/ 0 h 5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1410" h="56689">
                <a:moveTo>
                  <a:pt x="0" y="38746"/>
                </a:moveTo>
                <a:lnTo>
                  <a:pt x="154983" y="46495"/>
                </a:lnTo>
                <a:cubicBezTo>
                  <a:pt x="215684" y="49078"/>
                  <a:pt x="253139" y="61993"/>
                  <a:pt x="364210" y="54244"/>
                </a:cubicBezTo>
                <a:cubicBezTo>
                  <a:pt x="475281" y="46495"/>
                  <a:pt x="745210" y="7749"/>
                  <a:pt x="82141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Resolving</a:t>
            </a:r>
            <a:r>
              <a:rPr lang="en-US" dirty="0"/>
              <a:t> a DNS Name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8239" y="1264069"/>
            <a:ext cx="26116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Qname</a:t>
            </a:r>
            <a:r>
              <a:rPr lang="en-US" sz="1350" dirty="0"/>
              <a:t>: </a:t>
            </a:r>
            <a:r>
              <a:rPr lang="en-US" sz="1350" i="1" dirty="0" err="1">
                <a:latin typeface="Powderfinger Type" charset="0"/>
                <a:ea typeface="Powderfinger Type" charset="0"/>
                <a:cs typeface="Powderfinger Type" charset="0"/>
              </a:rPr>
              <a:t>www.example.com</a:t>
            </a:r>
            <a:r>
              <a:rPr lang="en-US" sz="1350" i="1" dirty="0">
                <a:latin typeface="Powderfinger Type" charset="0"/>
                <a:ea typeface="Powderfinger Type" charset="0"/>
                <a:cs typeface="Powderfinger Type" charset="0"/>
              </a:rPr>
              <a:t>.</a:t>
            </a:r>
            <a:r>
              <a:rPr lang="en-US" sz="135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3399" y="1391819"/>
            <a:ext cx="20745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. (“root”) zone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8239" y="1847526"/>
            <a:ext cx="30123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Response: </a:t>
            </a:r>
            <a:r>
              <a:rPr lang="en-US" sz="1350" i="1" dirty="0"/>
              <a:t>servers for the </a:t>
            </a:r>
            <a:r>
              <a:rPr lang="en-US" sz="1350" i="1" dirty="0">
                <a:latin typeface="Powderfinger Type" charset="0"/>
                <a:ea typeface="Powderfinger Type" charset="0"/>
                <a:cs typeface="Powderfinger Type" charset="0"/>
              </a:rPr>
              <a:t>com</a:t>
            </a:r>
            <a:r>
              <a:rPr lang="en-US" sz="1350" i="1" dirty="0"/>
              <a:t>. zone</a:t>
            </a:r>
          </a:p>
        </p:txBody>
      </p:sp>
      <p:sp>
        <p:nvSpPr>
          <p:cNvPr id="6" name="Freeform 5"/>
          <p:cNvSpPr/>
          <p:nvPr/>
        </p:nvSpPr>
        <p:spPr>
          <a:xfrm>
            <a:off x="2806331" y="1171508"/>
            <a:ext cx="901349" cy="220311"/>
          </a:xfrm>
          <a:custGeom>
            <a:avLst/>
            <a:gdLst>
              <a:gd name="connsiteX0" fmla="*/ 0 w 1201798"/>
              <a:gd name="connsiteY0" fmla="*/ 184439 h 293748"/>
              <a:gd name="connsiteX1" fmla="*/ 647700 w 1201798"/>
              <a:gd name="connsiteY1" fmla="*/ 1559 h 293748"/>
              <a:gd name="connsiteX2" fmla="*/ 1165860 w 1201798"/>
              <a:gd name="connsiteY2" fmla="*/ 275879 h 293748"/>
              <a:gd name="connsiteX3" fmla="*/ 1158240 w 1201798"/>
              <a:gd name="connsiteY3" fmla="*/ 85379 h 293748"/>
              <a:gd name="connsiteX4" fmla="*/ 1165860 w 1201798"/>
              <a:gd name="connsiteY4" fmla="*/ 291119 h 293748"/>
              <a:gd name="connsiteX5" fmla="*/ 845820 w 1201798"/>
              <a:gd name="connsiteY5" fmla="*/ 207299 h 29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1798" h="293748">
                <a:moveTo>
                  <a:pt x="0" y="184439"/>
                </a:moveTo>
                <a:cubicBezTo>
                  <a:pt x="226695" y="85379"/>
                  <a:pt x="453390" y="-13681"/>
                  <a:pt x="647700" y="1559"/>
                </a:cubicBezTo>
                <a:cubicBezTo>
                  <a:pt x="842010" y="16799"/>
                  <a:pt x="1080770" y="261909"/>
                  <a:pt x="1165860" y="275879"/>
                </a:cubicBezTo>
                <a:cubicBezTo>
                  <a:pt x="1250950" y="289849"/>
                  <a:pt x="1158240" y="82839"/>
                  <a:pt x="1158240" y="85379"/>
                </a:cubicBezTo>
                <a:cubicBezTo>
                  <a:pt x="1158240" y="87919"/>
                  <a:pt x="1217930" y="270799"/>
                  <a:pt x="1165860" y="291119"/>
                </a:cubicBezTo>
                <a:cubicBezTo>
                  <a:pt x="1113790" y="311439"/>
                  <a:pt x="845820" y="207299"/>
                  <a:pt x="845820" y="20729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reeform 6"/>
          <p:cNvSpPr/>
          <p:nvPr/>
        </p:nvSpPr>
        <p:spPr>
          <a:xfrm>
            <a:off x="1964605" y="1606731"/>
            <a:ext cx="1743075" cy="261763"/>
          </a:xfrm>
          <a:custGeom>
            <a:avLst/>
            <a:gdLst>
              <a:gd name="connsiteX0" fmla="*/ 2324100 w 2324100"/>
              <a:gd name="connsiteY0" fmla="*/ 152734 h 349017"/>
              <a:gd name="connsiteX1" fmla="*/ 1775460 w 2324100"/>
              <a:gd name="connsiteY1" fmla="*/ 221314 h 349017"/>
              <a:gd name="connsiteX2" fmla="*/ 800100 w 2324100"/>
              <a:gd name="connsiteY2" fmla="*/ 114634 h 349017"/>
              <a:gd name="connsiteX3" fmla="*/ 289560 w 2324100"/>
              <a:gd name="connsiteY3" fmla="*/ 7954 h 349017"/>
              <a:gd name="connsiteX4" fmla="*/ 38100 w 2324100"/>
              <a:gd name="connsiteY4" fmla="*/ 343234 h 349017"/>
              <a:gd name="connsiteX5" fmla="*/ 220980 w 2324100"/>
              <a:gd name="connsiteY5" fmla="*/ 228934 h 349017"/>
              <a:gd name="connsiteX6" fmla="*/ 38100 w 2324100"/>
              <a:gd name="connsiteY6" fmla="*/ 343234 h 349017"/>
              <a:gd name="connsiteX7" fmla="*/ 0 w 2324100"/>
              <a:gd name="connsiteY7" fmla="*/ 259414 h 34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4100" h="349017">
                <a:moveTo>
                  <a:pt x="2324100" y="152734"/>
                </a:moveTo>
                <a:cubicBezTo>
                  <a:pt x="2176780" y="190199"/>
                  <a:pt x="2029460" y="227664"/>
                  <a:pt x="1775460" y="221314"/>
                </a:cubicBezTo>
                <a:cubicBezTo>
                  <a:pt x="1521460" y="214964"/>
                  <a:pt x="1047750" y="150194"/>
                  <a:pt x="800100" y="114634"/>
                </a:cubicBezTo>
                <a:cubicBezTo>
                  <a:pt x="552450" y="79074"/>
                  <a:pt x="416560" y="-30146"/>
                  <a:pt x="289560" y="7954"/>
                </a:cubicBezTo>
                <a:cubicBezTo>
                  <a:pt x="162560" y="46054"/>
                  <a:pt x="49530" y="306404"/>
                  <a:pt x="38100" y="343234"/>
                </a:cubicBezTo>
                <a:cubicBezTo>
                  <a:pt x="26670" y="380064"/>
                  <a:pt x="220980" y="228934"/>
                  <a:pt x="220980" y="228934"/>
                </a:cubicBezTo>
                <a:cubicBezTo>
                  <a:pt x="220980" y="228934"/>
                  <a:pt x="74930" y="338154"/>
                  <a:pt x="38100" y="343234"/>
                </a:cubicBezTo>
                <a:cubicBezTo>
                  <a:pt x="1270" y="348314"/>
                  <a:pt x="0" y="259414"/>
                  <a:pt x="0" y="25941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762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Resolving</a:t>
            </a:r>
            <a:r>
              <a:rPr lang="en-US" dirty="0"/>
              <a:t> a DNS Name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8239" y="1264069"/>
            <a:ext cx="26116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>
                <a:solidFill>
                  <a:schemeClr val="bg1">
                    <a:lumMod val="65000"/>
                  </a:schemeClr>
                </a:solidFill>
              </a:rPr>
              <a:t>Qname</a:t>
            </a:r>
            <a:r>
              <a:rPr lang="en-US" sz="135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1350" i="1" dirty="0" err="1">
                <a:solidFill>
                  <a:schemeClr val="bg1">
                    <a:lumMod val="65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www.example.com</a:t>
            </a:r>
            <a:r>
              <a:rPr lang="en-US" sz="1350" i="1" dirty="0">
                <a:solidFill>
                  <a:schemeClr val="bg1">
                    <a:lumMod val="65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.</a:t>
            </a:r>
            <a:r>
              <a:rPr lang="en-US" sz="1350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3399" y="1391819"/>
            <a:ext cx="20745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>
                    <a:lumMod val="65000"/>
                  </a:schemeClr>
                </a:solidFill>
              </a:rPr>
              <a:t>. (“root”) zone server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8239" y="1847526"/>
            <a:ext cx="30123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>
                    <a:lumMod val="65000"/>
                  </a:schemeClr>
                </a:solidFill>
              </a:rPr>
              <a:t>Response: </a:t>
            </a:r>
            <a:r>
              <a:rPr lang="en-US" sz="1350" i="1" dirty="0">
                <a:solidFill>
                  <a:schemeClr val="bg1">
                    <a:lumMod val="65000"/>
                  </a:schemeClr>
                </a:solidFill>
              </a:rPr>
              <a:t>servers for the </a:t>
            </a:r>
            <a:r>
              <a:rPr lang="en-US" sz="1350" i="1" dirty="0">
                <a:solidFill>
                  <a:schemeClr val="bg1">
                    <a:lumMod val="65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com</a:t>
            </a:r>
            <a:r>
              <a:rPr lang="en-US" sz="1350" i="1" dirty="0">
                <a:solidFill>
                  <a:schemeClr val="bg1">
                    <a:lumMod val="65000"/>
                  </a:schemeClr>
                </a:solidFill>
              </a:rPr>
              <a:t>. zone</a:t>
            </a:r>
          </a:p>
        </p:txBody>
      </p:sp>
      <p:sp>
        <p:nvSpPr>
          <p:cNvPr id="16" name="Freeform 15"/>
          <p:cNvSpPr/>
          <p:nvPr/>
        </p:nvSpPr>
        <p:spPr>
          <a:xfrm>
            <a:off x="2806331" y="1171508"/>
            <a:ext cx="901349" cy="220311"/>
          </a:xfrm>
          <a:custGeom>
            <a:avLst/>
            <a:gdLst>
              <a:gd name="connsiteX0" fmla="*/ 0 w 1201798"/>
              <a:gd name="connsiteY0" fmla="*/ 184439 h 293748"/>
              <a:gd name="connsiteX1" fmla="*/ 647700 w 1201798"/>
              <a:gd name="connsiteY1" fmla="*/ 1559 h 293748"/>
              <a:gd name="connsiteX2" fmla="*/ 1165860 w 1201798"/>
              <a:gd name="connsiteY2" fmla="*/ 275879 h 293748"/>
              <a:gd name="connsiteX3" fmla="*/ 1158240 w 1201798"/>
              <a:gd name="connsiteY3" fmla="*/ 85379 h 293748"/>
              <a:gd name="connsiteX4" fmla="*/ 1165860 w 1201798"/>
              <a:gd name="connsiteY4" fmla="*/ 291119 h 293748"/>
              <a:gd name="connsiteX5" fmla="*/ 845820 w 1201798"/>
              <a:gd name="connsiteY5" fmla="*/ 207299 h 29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1798" h="293748">
                <a:moveTo>
                  <a:pt x="0" y="184439"/>
                </a:moveTo>
                <a:cubicBezTo>
                  <a:pt x="226695" y="85379"/>
                  <a:pt x="453390" y="-13681"/>
                  <a:pt x="647700" y="1559"/>
                </a:cubicBezTo>
                <a:cubicBezTo>
                  <a:pt x="842010" y="16799"/>
                  <a:pt x="1080770" y="261909"/>
                  <a:pt x="1165860" y="275879"/>
                </a:cubicBezTo>
                <a:cubicBezTo>
                  <a:pt x="1250950" y="289849"/>
                  <a:pt x="1158240" y="82839"/>
                  <a:pt x="1158240" y="85379"/>
                </a:cubicBezTo>
                <a:cubicBezTo>
                  <a:pt x="1158240" y="87919"/>
                  <a:pt x="1217930" y="270799"/>
                  <a:pt x="1165860" y="291119"/>
                </a:cubicBezTo>
                <a:cubicBezTo>
                  <a:pt x="1113790" y="311439"/>
                  <a:pt x="845820" y="207299"/>
                  <a:pt x="845820" y="20729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964605" y="1606731"/>
            <a:ext cx="1743075" cy="261763"/>
          </a:xfrm>
          <a:custGeom>
            <a:avLst/>
            <a:gdLst>
              <a:gd name="connsiteX0" fmla="*/ 2324100 w 2324100"/>
              <a:gd name="connsiteY0" fmla="*/ 152734 h 349017"/>
              <a:gd name="connsiteX1" fmla="*/ 1775460 w 2324100"/>
              <a:gd name="connsiteY1" fmla="*/ 221314 h 349017"/>
              <a:gd name="connsiteX2" fmla="*/ 800100 w 2324100"/>
              <a:gd name="connsiteY2" fmla="*/ 114634 h 349017"/>
              <a:gd name="connsiteX3" fmla="*/ 289560 w 2324100"/>
              <a:gd name="connsiteY3" fmla="*/ 7954 h 349017"/>
              <a:gd name="connsiteX4" fmla="*/ 38100 w 2324100"/>
              <a:gd name="connsiteY4" fmla="*/ 343234 h 349017"/>
              <a:gd name="connsiteX5" fmla="*/ 220980 w 2324100"/>
              <a:gd name="connsiteY5" fmla="*/ 228934 h 349017"/>
              <a:gd name="connsiteX6" fmla="*/ 38100 w 2324100"/>
              <a:gd name="connsiteY6" fmla="*/ 343234 h 349017"/>
              <a:gd name="connsiteX7" fmla="*/ 0 w 2324100"/>
              <a:gd name="connsiteY7" fmla="*/ 259414 h 34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4100" h="349017">
                <a:moveTo>
                  <a:pt x="2324100" y="152734"/>
                </a:moveTo>
                <a:cubicBezTo>
                  <a:pt x="2176780" y="190199"/>
                  <a:pt x="2029460" y="227664"/>
                  <a:pt x="1775460" y="221314"/>
                </a:cubicBezTo>
                <a:cubicBezTo>
                  <a:pt x="1521460" y="214964"/>
                  <a:pt x="1047750" y="150194"/>
                  <a:pt x="800100" y="114634"/>
                </a:cubicBezTo>
                <a:cubicBezTo>
                  <a:pt x="552450" y="79074"/>
                  <a:pt x="416560" y="-30146"/>
                  <a:pt x="289560" y="7954"/>
                </a:cubicBezTo>
                <a:cubicBezTo>
                  <a:pt x="162560" y="46054"/>
                  <a:pt x="49530" y="306404"/>
                  <a:pt x="38100" y="343234"/>
                </a:cubicBezTo>
                <a:cubicBezTo>
                  <a:pt x="26670" y="380064"/>
                  <a:pt x="220980" y="228934"/>
                  <a:pt x="220980" y="228934"/>
                </a:cubicBezTo>
                <a:cubicBezTo>
                  <a:pt x="220980" y="228934"/>
                  <a:pt x="74930" y="338154"/>
                  <a:pt x="38100" y="343234"/>
                </a:cubicBezTo>
                <a:cubicBezTo>
                  <a:pt x="1270" y="348314"/>
                  <a:pt x="0" y="259414"/>
                  <a:pt x="0" y="25941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9115" y="2395758"/>
            <a:ext cx="16459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Powderfinger Type" charset="0"/>
                <a:ea typeface="Powderfinger Type" charset="0"/>
                <a:cs typeface="Powderfinger Type" charset="0"/>
              </a:rPr>
              <a:t>com.</a:t>
            </a:r>
            <a:r>
              <a:rPr lang="en-US" sz="1350" dirty="0"/>
              <a:t> zone server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04498" y="2375000"/>
            <a:ext cx="26116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Qname</a:t>
            </a:r>
            <a:r>
              <a:rPr lang="en-US" sz="1350" dirty="0"/>
              <a:t>: </a:t>
            </a:r>
            <a:r>
              <a:rPr lang="en-US" sz="1350" i="1" dirty="0" err="1">
                <a:latin typeface="Powderfinger Type" charset="0"/>
                <a:ea typeface="Powderfinger Type" charset="0"/>
                <a:cs typeface="Powderfinger Type" charset="0"/>
              </a:rPr>
              <a:t>www.example.com</a:t>
            </a:r>
            <a:r>
              <a:rPr lang="en-US" sz="1350" i="1" dirty="0">
                <a:latin typeface="Powderfinger Type" charset="0"/>
                <a:ea typeface="Powderfinger Type" charset="0"/>
                <a:cs typeface="Powderfinger Type" charset="0"/>
              </a:rPr>
              <a:t>.</a:t>
            </a:r>
            <a:r>
              <a:rPr lang="en-US" sz="1350" dirty="0"/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15927" y="2689852"/>
            <a:ext cx="38876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Response: </a:t>
            </a:r>
            <a:r>
              <a:rPr lang="en-US" sz="1350" i="1" dirty="0"/>
              <a:t>servers for the </a:t>
            </a:r>
            <a:r>
              <a:rPr lang="en-US" sz="1350" i="1" dirty="0" err="1">
                <a:latin typeface="Powderfinger Type" charset="0"/>
                <a:ea typeface="Powderfinger Type" charset="0"/>
                <a:cs typeface="Powderfinger Type" charset="0"/>
              </a:rPr>
              <a:t>example.com</a:t>
            </a:r>
            <a:r>
              <a:rPr lang="en-US" sz="1350" i="1" dirty="0">
                <a:latin typeface="Powderfinger Type" charset="0"/>
                <a:ea typeface="Powderfinger Type" charset="0"/>
                <a:cs typeface="Powderfinger Type" charset="0"/>
              </a:rPr>
              <a:t>.</a:t>
            </a:r>
            <a:r>
              <a:rPr lang="en-US" sz="1350" i="1" dirty="0"/>
              <a:t> zone</a:t>
            </a:r>
          </a:p>
        </p:txBody>
      </p:sp>
      <p:sp>
        <p:nvSpPr>
          <p:cNvPr id="21" name="Freeform 20"/>
          <p:cNvSpPr/>
          <p:nvPr/>
        </p:nvSpPr>
        <p:spPr>
          <a:xfrm>
            <a:off x="3598403" y="2232700"/>
            <a:ext cx="910427" cy="211527"/>
          </a:xfrm>
          <a:custGeom>
            <a:avLst/>
            <a:gdLst>
              <a:gd name="connsiteX0" fmla="*/ 0 w 1213903"/>
              <a:gd name="connsiteY0" fmla="*/ 282036 h 282036"/>
              <a:gd name="connsiteX1" fmla="*/ 624840 w 1213903"/>
              <a:gd name="connsiteY1" fmla="*/ 228696 h 282036"/>
              <a:gd name="connsiteX2" fmla="*/ 1074420 w 1213903"/>
              <a:gd name="connsiteY2" fmla="*/ 96 h 282036"/>
              <a:gd name="connsiteX3" fmla="*/ 1196340 w 1213903"/>
              <a:gd name="connsiteY3" fmla="*/ 198216 h 282036"/>
              <a:gd name="connsiteX4" fmla="*/ 1211580 w 1213903"/>
              <a:gd name="connsiteY4" fmla="*/ 38196 h 282036"/>
              <a:gd name="connsiteX5" fmla="*/ 1181100 w 1213903"/>
              <a:gd name="connsiteY5" fmla="*/ 213456 h 282036"/>
              <a:gd name="connsiteX6" fmla="*/ 1097280 w 1213903"/>
              <a:gd name="connsiteY6" fmla="*/ 160116 h 28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3903" h="282036">
                <a:moveTo>
                  <a:pt x="0" y="282036"/>
                </a:moveTo>
                <a:cubicBezTo>
                  <a:pt x="222885" y="278861"/>
                  <a:pt x="445770" y="275686"/>
                  <a:pt x="624840" y="228696"/>
                </a:cubicBezTo>
                <a:cubicBezTo>
                  <a:pt x="803910" y="181706"/>
                  <a:pt x="979170" y="5176"/>
                  <a:pt x="1074420" y="96"/>
                </a:cubicBezTo>
                <a:cubicBezTo>
                  <a:pt x="1169670" y="-4984"/>
                  <a:pt x="1173480" y="191866"/>
                  <a:pt x="1196340" y="198216"/>
                </a:cubicBezTo>
                <a:cubicBezTo>
                  <a:pt x="1219200" y="204566"/>
                  <a:pt x="1214120" y="35656"/>
                  <a:pt x="1211580" y="38196"/>
                </a:cubicBezTo>
                <a:cubicBezTo>
                  <a:pt x="1209040" y="40736"/>
                  <a:pt x="1200150" y="193136"/>
                  <a:pt x="1181100" y="213456"/>
                </a:cubicBezTo>
                <a:cubicBezTo>
                  <a:pt x="1162050" y="233776"/>
                  <a:pt x="1097280" y="160116"/>
                  <a:pt x="1097280" y="160116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Freeform 21"/>
          <p:cNvSpPr/>
          <p:nvPr/>
        </p:nvSpPr>
        <p:spPr>
          <a:xfrm>
            <a:off x="3533809" y="2615228"/>
            <a:ext cx="954405" cy="186023"/>
          </a:xfrm>
          <a:custGeom>
            <a:avLst/>
            <a:gdLst>
              <a:gd name="connsiteX0" fmla="*/ 1272540 w 1272540"/>
              <a:gd name="connsiteY0" fmla="*/ 22612 h 248030"/>
              <a:gd name="connsiteX1" fmla="*/ 1196340 w 1272540"/>
              <a:gd name="connsiteY1" fmla="*/ 243592 h 248030"/>
              <a:gd name="connsiteX2" fmla="*/ 883920 w 1272540"/>
              <a:gd name="connsiteY2" fmla="*/ 159772 h 248030"/>
              <a:gd name="connsiteX3" fmla="*/ 533400 w 1272540"/>
              <a:gd name="connsiteY3" fmla="*/ 30232 h 248030"/>
              <a:gd name="connsiteX4" fmla="*/ 175260 w 1272540"/>
              <a:gd name="connsiteY4" fmla="*/ 14992 h 248030"/>
              <a:gd name="connsiteX5" fmla="*/ 76200 w 1272540"/>
              <a:gd name="connsiteY5" fmla="*/ 213112 h 248030"/>
              <a:gd name="connsiteX6" fmla="*/ 167640 w 1272540"/>
              <a:gd name="connsiteY6" fmla="*/ 129292 h 248030"/>
              <a:gd name="connsiteX7" fmla="*/ 60960 w 1272540"/>
              <a:gd name="connsiteY7" fmla="*/ 220732 h 248030"/>
              <a:gd name="connsiteX8" fmla="*/ 0 w 1272540"/>
              <a:gd name="connsiteY8" fmla="*/ 91192 h 24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2540" h="248030">
                <a:moveTo>
                  <a:pt x="1272540" y="22612"/>
                </a:moveTo>
                <a:cubicBezTo>
                  <a:pt x="1266825" y="121672"/>
                  <a:pt x="1261110" y="220732"/>
                  <a:pt x="1196340" y="243592"/>
                </a:cubicBezTo>
                <a:cubicBezTo>
                  <a:pt x="1131570" y="266452"/>
                  <a:pt x="994410" y="195332"/>
                  <a:pt x="883920" y="159772"/>
                </a:cubicBezTo>
                <a:cubicBezTo>
                  <a:pt x="773430" y="124212"/>
                  <a:pt x="651510" y="54362"/>
                  <a:pt x="533400" y="30232"/>
                </a:cubicBezTo>
                <a:cubicBezTo>
                  <a:pt x="415290" y="6102"/>
                  <a:pt x="251460" y="-15488"/>
                  <a:pt x="175260" y="14992"/>
                </a:cubicBezTo>
                <a:cubicBezTo>
                  <a:pt x="99060" y="45472"/>
                  <a:pt x="77470" y="194062"/>
                  <a:pt x="76200" y="213112"/>
                </a:cubicBezTo>
                <a:cubicBezTo>
                  <a:pt x="74930" y="232162"/>
                  <a:pt x="170180" y="128022"/>
                  <a:pt x="167640" y="129292"/>
                </a:cubicBezTo>
                <a:cubicBezTo>
                  <a:pt x="165100" y="130562"/>
                  <a:pt x="88900" y="227082"/>
                  <a:pt x="60960" y="220732"/>
                </a:cubicBezTo>
                <a:cubicBezTo>
                  <a:pt x="33020" y="214382"/>
                  <a:pt x="0" y="91192"/>
                  <a:pt x="0" y="91192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Freeform 22"/>
          <p:cNvSpPr/>
          <p:nvPr/>
        </p:nvSpPr>
        <p:spPr>
          <a:xfrm>
            <a:off x="3615455" y="1795052"/>
            <a:ext cx="397168" cy="352148"/>
          </a:xfrm>
          <a:custGeom>
            <a:avLst/>
            <a:gdLst>
              <a:gd name="connsiteX0" fmla="*/ 11325 w 529557"/>
              <a:gd name="connsiteY0" fmla="*/ 0 h 469531"/>
              <a:gd name="connsiteX1" fmla="*/ 64665 w 529557"/>
              <a:gd name="connsiteY1" fmla="*/ 83820 h 469531"/>
              <a:gd name="connsiteX2" fmla="*/ 506625 w 529557"/>
              <a:gd name="connsiteY2" fmla="*/ 434340 h 469531"/>
              <a:gd name="connsiteX3" fmla="*/ 468525 w 529557"/>
              <a:gd name="connsiteY3" fmla="*/ 236220 h 469531"/>
              <a:gd name="connsiteX4" fmla="*/ 521865 w 529557"/>
              <a:gd name="connsiteY4" fmla="*/ 464820 h 469531"/>
              <a:gd name="connsiteX5" fmla="*/ 270405 w 529557"/>
              <a:gd name="connsiteY5" fmla="*/ 396240 h 46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557" h="469531">
                <a:moveTo>
                  <a:pt x="11325" y="0"/>
                </a:moveTo>
                <a:cubicBezTo>
                  <a:pt x="-3280" y="5715"/>
                  <a:pt x="-17885" y="11430"/>
                  <a:pt x="64665" y="83820"/>
                </a:cubicBezTo>
                <a:cubicBezTo>
                  <a:pt x="147215" y="156210"/>
                  <a:pt x="439315" y="408940"/>
                  <a:pt x="506625" y="434340"/>
                </a:cubicBezTo>
                <a:cubicBezTo>
                  <a:pt x="573935" y="459740"/>
                  <a:pt x="465985" y="231140"/>
                  <a:pt x="468525" y="236220"/>
                </a:cubicBezTo>
                <a:cubicBezTo>
                  <a:pt x="471065" y="241300"/>
                  <a:pt x="554885" y="438150"/>
                  <a:pt x="521865" y="464820"/>
                </a:cubicBezTo>
                <a:cubicBezTo>
                  <a:pt x="488845" y="491490"/>
                  <a:pt x="270405" y="396240"/>
                  <a:pt x="270405" y="3962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95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Resolving</a:t>
            </a:r>
            <a:r>
              <a:rPr lang="en-US" dirty="0"/>
              <a:t> a DNS Name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8239" y="1264069"/>
            <a:ext cx="26116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>
                <a:solidFill>
                  <a:schemeClr val="bg1">
                    <a:lumMod val="65000"/>
                  </a:schemeClr>
                </a:solidFill>
              </a:rPr>
              <a:t>Qname</a:t>
            </a:r>
            <a:r>
              <a:rPr lang="en-US" sz="135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1350" i="1" dirty="0" err="1">
                <a:solidFill>
                  <a:schemeClr val="bg1">
                    <a:lumMod val="65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www.example.com</a:t>
            </a:r>
            <a:r>
              <a:rPr lang="en-US" sz="1350" i="1" dirty="0">
                <a:solidFill>
                  <a:schemeClr val="bg1">
                    <a:lumMod val="65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.</a:t>
            </a:r>
            <a:r>
              <a:rPr lang="en-US" sz="1350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3399" y="1391819"/>
            <a:ext cx="20745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>
                    <a:lumMod val="65000"/>
                  </a:schemeClr>
                </a:solidFill>
              </a:rPr>
              <a:t>. (“root”) zone server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8239" y="1847526"/>
            <a:ext cx="30123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>
                    <a:lumMod val="65000"/>
                  </a:schemeClr>
                </a:solidFill>
              </a:rPr>
              <a:t>Response: </a:t>
            </a:r>
            <a:r>
              <a:rPr lang="en-US" sz="1350" i="1" dirty="0">
                <a:solidFill>
                  <a:schemeClr val="bg1">
                    <a:lumMod val="65000"/>
                  </a:schemeClr>
                </a:solidFill>
              </a:rPr>
              <a:t>servers for the </a:t>
            </a:r>
            <a:r>
              <a:rPr lang="en-US" sz="1350" i="1" dirty="0">
                <a:solidFill>
                  <a:schemeClr val="bg1">
                    <a:lumMod val="65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com</a:t>
            </a:r>
            <a:r>
              <a:rPr lang="en-US" sz="1350" i="1" dirty="0">
                <a:solidFill>
                  <a:schemeClr val="bg1">
                    <a:lumMod val="65000"/>
                  </a:schemeClr>
                </a:solidFill>
              </a:rPr>
              <a:t>. zone</a:t>
            </a:r>
          </a:p>
        </p:txBody>
      </p:sp>
      <p:sp>
        <p:nvSpPr>
          <p:cNvPr id="16" name="Freeform 15"/>
          <p:cNvSpPr/>
          <p:nvPr/>
        </p:nvSpPr>
        <p:spPr>
          <a:xfrm>
            <a:off x="2806331" y="1171508"/>
            <a:ext cx="901349" cy="220311"/>
          </a:xfrm>
          <a:custGeom>
            <a:avLst/>
            <a:gdLst>
              <a:gd name="connsiteX0" fmla="*/ 0 w 1201798"/>
              <a:gd name="connsiteY0" fmla="*/ 184439 h 293748"/>
              <a:gd name="connsiteX1" fmla="*/ 647700 w 1201798"/>
              <a:gd name="connsiteY1" fmla="*/ 1559 h 293748"/>
              <a:gd name="connsiteX2" fmla="*/ 1165860 w 1201798"/>
              <a:gd name="connsiteY2" fmla="*/ 275879 h 293748"/>
              <a:gd name="connsiteX3" fmla="*/ 1158240 w 1201798"/>
              <a:gd name="connsiteY3" fmla="*/ 85379 h 293748"/>
              <a:gd name="connsiteX4" fmla="*/ 1165860 w 1201798"/>
              <a:gd name="connsiteY4" fmla="*/ 291119 h 293748"/>
              <a:gd name="connsiteX5" fmla="*/ 845820 w 1201798"/>
              <a:gd name="connsiteY5" fmla="*/ 207299 h 29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1798" h="293748">
                <a:moveTo>
                  <a:pt x="0" y="184439"/>
                </a:moveTo>
                <a:cubicBezTo>
                  <a:pt x="226695" y="85379"/>
                  <a:pt x="453390" y="-13681"/>
                  <a:pt x="647700" y="1559"/>
                </a:cubicBezTo>
                <a:cubicBezTo>
                  <a:pt x="842010" y="16799"/>
                  <a:pt x="1080770" y="261909"/>
                  <a:pt x="1165860" y="275879"/>
                </a:cubicBezTo>
                <a:cubicBezTo>
                  <a:pt x="1250950" y="289849"/>
                  <a:pt x="1158240" y="82839"/>
                  <a:pt x="1158240" y="85379"/>
                </a:cubicBezTo>
                <a:cubicBezTo>
                  <a:pt x="1158240" y="87919"/>
                  <a:pt x="1217930" y="270799"/>
                  <a:pt x="1165860" y="291119"/>
                </a:cubicBezTo>
                <a:cubicBezTo>
                  <a:pt x="1113790" y="311439"/>
                  <a:pt x="845820" y="207299"/>
                  <a:pt x="845820" y="20729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964605" y="1606731"/>
            <a:ext cx="1743075" cy="261763"/>
          </a:xfrm>
          <a:custGeom>
            <a:avLst/>
            <a:gdLst>
              <a:gd name="connsiteX0" fmla="*/ 2324100 w 2324100"/>
              <a:gd name="connsiteY0" fmla="*/ 152734 h 349017"/>
              <a:gd name="connsiteX1" fmla="*/ 1775460 w 2324100"/>
              <a:gd name="connsiteY1" fmla="*/ 221314 h 349017"/>
              <a:gd name="connsiteX2" fmla="*/ 800100 w 2324100"/>
              <a:gd name="connsiteY2" fmla="*/ 114634 h 349017"/>
              <a:gd name="connsiteX3" fmla="*/ 289560 w 2324100"/>
              <a:gd name="connsiteY3" fmla="*/ 7954 h 349017"/>
              <a:gd name="connsiteX4" fmla="*/ 38100 w 2324100"/>
              <a:gd name="connsiteY4" fmla="*/ 343234 h 349017"/>
              <a:gd name="connsiteX5" fmla="*/ 220980 w 2324100"/>
              <a:gd name="connsiteY5" fmla="*/ 228934 h 349017"/>
              <a:gd name="connsiteX6" fmla="*/ 38100 w 2324100"/>
              <a:gd name="connsiteY6" fmla="*/ 343234 h 349017"/>
              <a:gd name="connsiteX7" fmla="*/ 0 w 2324100"/>
              <a:gd name="connsiteY7" fmla="*/ 259414 h 34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4100" h="349017">
                <a:moveTo>
                  <a:pt x="2324100" y="152734"/>
                </a:moveTo>
                <a:cubicBezTo>
                  <a:pt x="2176780" y="190199"/>
                  <a:pt x="2029460" y="227664"/>
                  <a:pt x="1775460" y="221314"/>
                </a:cubicBezTo>
                <a:cubicBezTo>
                  <a:pt x="1521460" y="214964"/>
                  <a:pt x="1047750" y="150194"/>
                  <a:pt x="800100" y="114634"/>
                </a:cubicBezTo>
                <a:cubicBezTo>
                  <a:pt x="552450" y="79074"/>
                  <a:pt x="416560" y="-30146"/>
                  <a:pt x="289560" y="7954"/>
                </a:cubicBezTo>
                <a:cubicBezTo>
                  <a:pt x="162560" y="46054"/>
                  <a:pt x="49530" y="306404"/>
                  <a:pt x="38100" y="343234"/>
                </a:cubicBezTo>
                <a:cubicBezTo>
                  <a:pt x="26670" y="380064"/>
                  <a:pt x="220980" y="228934"/>
                  <a:pt x="220980" y="228934"/>
                </a:cubicBezTo>
                <a:cubicBezTo>
                  <a:pt x="220980" y="228934"/>
                  <a:pt x="74930" y="338154"/>
                  <a:pt x="38100" y="343234"/>
                </a:cubicBezTo>
                <a:cubicBezTo>
                  <a:pt x="1270" y="348314"/>
                  <a:pt x="0" y="259414"/>
                  <a:pt x="0" y="25941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9115" y="2395758"/>
            <a:ext cx="16459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>
                    <a:lumMod val="65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com.</a:t>
            </a:r>
            <a:r>
              <a:rPr lang="en-US" sz="1350" dirty="0">
                <a:solidFill>
                  <a:schemeClr val="bg1">
                    <a:lumMod val="65000"/>
                  </a:schemeClr>
                </a:solidFill>
              </a:rPr>
              <a:t> zone server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04498" y="2375000"/>
            <a:ext cx="26116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>
                <a:solidFill>
                  <a:schemeClr val="bg1">
                    <a:lumMod val="65000"/>
                  </a:schemeClr>
                </a:solidFill>
              </a:rPr>
              <a:t>Qname</a:t>
            </a:r>
            <a:r>
              <a:rPr lang="en-US" sz="135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1350" i="1" dirty="0" err="1">
                <a:solidFill>
                  <a:schemeClr val="bg1">
                    <a:lumMod val="65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www.example.com</a:t>
            </a:r>
            <a:r>
              <a:rPr lang="en-US" sz="1350" i="1" dirty="0">
                <a:solidFill>
                  <a:schemeClr val="bg1">
                    <a:lumMod val="65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.</a:t>
            </a:r>
            <a:r>
              <a:rPr lang="en-US" sz="1350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15927" y="2689852"/>
            <a:ext cx="38876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>
                    <a:lumMod val="65000"/>
                  </a:schemeClr>
                </a:solidFill>
              </a:rPr>
              <a:t>Response: </a:t>
            </a:r>
            <a:r>
              <a:rPr lang="en-US" sz="1350" i="1" dirty="0">
                <a:solidFill>
                  <a:schemeClr val="bg1">
                    <a:lumMod val="65000"/>
                  </a:schemeClr>
                </a:solidFill>
              </a:rPr>
              <a:t>servers for the </a:t>
            </a:r>
            <a:r>
              <a:rPr lang="en-US" sz="1350" i="1" dirty="0" err="1">
                <a:solidFill>
                  <a:schemeClr val="bg1">
                    <a:lumMod val="65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example.com</a:t>
            </a:r>
            <a:r>
              <a:rPr lang="en-US" sz="1350" i="1" dirty="0">
                <a:solidFill>
                  <a:schemeClr val="bg1">
                    <a:lumMod val="65000"/>
                  </a:schemeClr>
                </a:solidFill>
                <a:latin typeface="Powderfinger Type" charset="0"/>
                <a:ea typeface="Powderfinger Type" charset="0"/>
                <a:cs typeface="Powderfinger Type" charset="0"/>
              </a:rPr>
              <a:t>.</a:t>
            </a:r>
            <a:r>
              <a:rPr lang="en-US" sz="1350" i="1" dirty="0">
                <a:solidFill>
                  <a:schemeClr val="bg1">
                    <a:lumMod val="65000"/>
                  </a:schemeClr>
                </a:solidFill>
              </a:rPr>
              <a:t> zone</a:t>
            </a:r>
          </a:p>
        </p:txBody>
      </p:sp>
      <p:sp>
        <p:nvSpPr>
          <p:cNvPr id="21" name="Freeform 20"/>
          <p:cNvSpPr/>
          <p:nvPr/>
        </p:nvSpPr>
        <p:spPr>
          <a:xfrm>
            <a:off x="3598403" y="2232700"/>
            <a:ext cx="910427" cy="211527"/>
          </a:xfrm>
          <a:custGeom>
            <a:avLst/>
            <a:gdLst>
              <a:gd name="connsiteX0" fmla="*/ 0 w 1213903"/>
              <a:gd name="connsiteY0" fmla="*/ 282036 h 282036"/>
              <a:gd name="connsiteX1" fmla="*/ 624840 w 1213903"/>
              <a:gd name="connsiteY1" fmla="*/ 228696 h 282036"/>
              <a:gd name="connsiteX2" fmla="*/ 1074420 w 1213903"/>
              <a:gd name="connsiteY2" fmla="*/ 96 h 282036"/>
              <a:gd name="connsiteX3" fmla="*/ 1196340 w 1213903"/>
              <a:gd name="connsiteY3" fmla="*/ 198216 h 282036"/>
              <a:gd name="connsiteX4" fmla="*/ 1211580 w 1213903"/>
              <a:gd name="connsiteY4" fmla="*/ 38196 h 282036"/>
              <a:gd name="connsiteX5" fmla="*/ 1181100 w 1213903"/>
              <a:gd name="connsiteY5" fmla="*/ 213456 h 282036"/>
              <a:gd name="connsiteX6" fmla="*/ 1097280 w 1213903"/>
              <a:gd name="connsiteY6" fmla="*/ 160116 h 28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3903" h="282036">
                <a:moveTo>
                  <a:pt x="0" y="282036"/>
                </a:moveTo>
                <a:cubicBezTo>
                  <a:pt x="222885" y="278861"/>
                  <a:pt x="445770" y="275686"/>
                  <a:pt x="624840" y="228696"/>
                </a:cubicBezTo>
                <a:cubicBezTo>
                  <a:pt x="803910" y="181706"/>
                  <a:pt x="979170" y="5176"/>
                  <a:pt x="1074420" y="96"/>
                </a:cubicBezTo>
                <a:cubicBezTo>
                  <a:pt x="1169670" y="-4984"/>
                  <a:pt x="1173480" y="191866"/>
                  <a:pt x="1196340" y="198216"/>
                </a:cubicBezTo>
                <a:cubicBezTo>
                  <a:pt x="1219200" y="204566"/>
                  <a:pt x="1214120" y="35656"/>
                  <a:pt x="1211580" y="38196"/>
                </a:cubicBezTo>
                <a:cubicBezTo>
                  <a:pt x="1209040" y="40736"/>
                  <a:pt x="1200150" y="193136"/>
                  <a:pt x="1181100" y="213456"/>
                </a:cubicBezTo>
                <a:cubicBezTo>
                  <a:pt x="1162050" y="233776"/>
                  <a:pt x="1097280" y="160116"/>
                  <a:pt x="1097280" y="160116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Freeform 21"/>
          <p:cNvSpPr/>
          <p:nvPr/>
        </p:nvSpPr>
        <p:spPr>
          <a:xfrm>
            <a:off x="3533809" y="2615228"/>
            <a:ext cx="954405" cy="186023"/>
          </a:xfrm>
          <a:custGeom>
            <a:avLst/>
            <a:gdLst>
              <a:gd name="connsiteX0" fmla="*/ 1272540 w 1272540"/>
              <a:gd name="connsiteY0" fmla="*/ 22612 h 248030"/>
              <a:gd name="connsiteX1" fmla="*/ 1196340 w 1272540"/>
              <a:gd name="connsiteY1" fmla="*/ 243592 h 248030"/>
              <a:gd name="connsiteX2" fmla="*/ 883920 w 1272540"/>
              <a:gd name="connsiteY2" fmla="*/ 159772 h 248030"/>
              <a:gd name="connsiteX3" fmla="*/ 533400 w 1272540"/>
              <a:gd name="connsiteY3" fmla="*/ 30232 h 248030"/>
              <a:gd name="connsiteX4" fmla="*/ 175260 w 1272540"/>
              <a:gd name="connsiteY4" fmla="*/ 14992 h 248030"/>
              <a:gd name="connsiteX5" fmla="*/ 76200 w 1272540"/>
              <a:gd name="connsiteY5" fmla="*/ 213112 h 248030"/>
              <a:gd name="connsiteX6" fmla="*/ 167640 w 1272540"/>
              <a:gd name="connsiteY6" fmla="*/ 129292 h 248030"/>
              <a:gd name="connsiteX7" fmla="*/ 60960 w 1272540"/>
              <a:gd name="connsiteY7" fmla="*/ 220732 h 248030"/>
              <a:gd name="connsiteX8" fmla="*/ 0 w 1272540"/>
              <a:gd name="connsiteY8" fmla="*/ 91192 h 24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2540" h="248030">
                <a:moveTo>
                  <a:pt x="1272540" y="22612"/>
                </a:moveTo>
                <a:cubicBezTo>
                  <a:pt x="1266825" y="121672"/>
                  <a:pt x="1261110" y="220732"/>
                  <a:pt x="1196340" y="243592"/>
                </a:cubicBezTo>
                <a:cubicBezTo>
                  <a:pt x="1131570" y="266452"/>
                  <a:pt x="994410" y="195332"/>
                  <a:pt x="883920" y="159772"/>
                </a:cubicBezTo>
                <a:cubicBezTo>
                  <a:pt x="773430" y="124212"/>
                  <a:pt x="651510" y="54362"/>
                  <a:pt x="533400" y="30232"/>
                </a:cubicBezTo>
                <a:cubicBezTo>
                  <a:pt x="415290" y="6102"/>
                  <a:pt x="251460" y="-15488"/>
                  <a:pt x="175260" y="14992"/>
                </a:cubicBezTo>
                <a:cubicBezTo>
                  <a:pt x="99060" y="45472"/>
                  <a:pt x="77470" y="194062"/>
                  <a:pt x="76200" y="213112"/>
                </a:cubicBezTo>
                <a:cubicBezTo>
                  <a:pt x="74930" y="232162"/>
                  <a:pt x="170180" y="128022"/>
                  <a:pt x="167640" y="129292"/>
                </a:cubicBezTo>
                <a:cubicBezTo>
                  <a:pt x="165100" y="130562"/>
                  <a:pt x="88900" y="227082"/>
                  <a:pt x="60960" y="220732"/>
                </a:cubicBezTo>
                <a:cubicBezTo>
                  <a:pt x="33020" y="214382"/>
                  <a:pt x="0" y="91192"/>
                  <a:pt x="0" y="91192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615455" y="1795052"/>
            <a:ext cx="397168" cy="352148"/>
          </a:xfrm>
          <a:custGeom>
            <a:avLst/>
            <a:gdLst>
              <a:gd name="connsiteX0" fmla="*/ 11325 w 529557"/>
              <a:gd name="connsiteY0" fmla="*/ 0 h 469531"/>
              <a:gd name="connsiteX1" fmla="*/ 64665 w 529557"/>
              <a:gd name="connsiteY1" fmla="*/ 83820 h 469531"/>
              <a:gd name="connsiteX2" fmla="*/ 506625 w 529557"/>
              <a:gd name="connsiteY2" fmla="*/ 434340 h 469531"/>
              <a:gd name="connsiteX3" fmla="*/ 468525 w 529557"/>
              <a:gd name="connsiteY3" fmla="*/ 236220 h 469531"/>
              <a:gd name="connsiteX4" fmla="*/ 521865 w 529557"/>
              <a:gd name="connsiteY4" fmla="*/ 464820 h 469531"/>
              <a:gd name="connsiteX5" fmla="*/ 270405 w 529557"/>
              <a:gd name="connsiteY5" fmla="*/ 396240 h 46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557" h="469531">
                <a:moveTo>
                  <a:pt x="11325" y="0"/>
                </a:moveTo>
                <a:cubicBezTo>
                  <a:pt x="-3280" y="5715"/>
                  <a:pt x="-17885" y="11430"/>
                  <a:pt x="64665" y="83820"/>
                </a:cubicBezTo>
                <a:cubicBezTo>
                  <a:pt x="147215" y="156210"/>
                  <a:pt x="439315" y="408940"/>
                  <a:pt x="506625" y="434340"/>
                </a:cubicBezTo>
                <a:cubicBezTo>
                  <a:pt x="573935" y="459740"/>
                  <a:pt x="465985" y="231140"/>
                  <a:pt x="468525" y="236220"/>
                </a:cubicBezTo>
                <a:cubicBezTo>
                  <a:pt x="471065" y="241300"/>
                  <a:pt x="554885" y="438150"/>
                  <a:pt x="521865" y="464820"/>
                </a:cubicBezTo>
                <a:cubicBezTo>
                  <a:pt x="488845" y="491490"/>
                  <a:pt x="270405" y="396240"/>
                  <a:pt x="270405" y="3962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5274621" y="3436639"/>
            <a:ext cx="27380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>
                <a:latin typeface="Powderfinger Type" charset="0"/>
                <a:ea typeface="Powderfinger Type" charset="0"/>
                <a:cs typeface="Powderfinger Type" charset="0"/>
              </a:rPr>
              <a:t>example.com</a:t>
            </a:r>
            <a:r>
              <a:rPr lang="en-US" sz="1350" dirty="0">
                <a:latin typeface="Powderfinger Type" charset="0"/>
                <a:ea typeface="Powderfinger Type" charset="0"/>
                <a:cs typeface="Powderfinger Type" charset="0"/>
              </a:rPr>
              <a:t>.</a:t>
            </a:r>
            <a:r>
              <a:rPr lang="en-US" sz="1350" dirty="0"/>
              <a:t> zone server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0896" y="4072522"/>
            <a:ext cx="20059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>
                <a:latin typeface="Powderfinger Type" charset="0"/>
                <a:ea typeface="Powderfinger Type" charset="0"/>
                <a:cs typeface="Powderfinger Type" charset="0"/>
              </a:rPr>
              <a:t>www.example.com</a:t>
            </a:r>
            <a:r>
              <a:rPr lang="en-US" sz="1350" dirty="0">
                <a:latin typeface="Powderfinger Type" charset="0"/>
                <a:ea typeface="Powderfinger Type" charset="0"/>
                <a:cs typeface="Powderfinger Type" charset="0"/>
              </a:rPr>
              <a:t>.</a:t>
            </a:r>
          </a:p>
        </p:txBody>
      </p:sp>
      <p:sp>
        <p:nvSpPr>
          <p:cNvPr id="25" name="Freeform 24"/>
          <p:cNvSpPr/>
          <p:nvPr/>
        </p:nvSpPr>
        <p:spPr>
          <a:xfrm>
            <a:off x="4912029" y="3010944"/>
            <a:ext cx="526728" cy="409320"/>
          </a:xfrm>
          <a:custGeom>
            <a:avLst/>
            <a:gdLst>
              <a:gd name="connsiteX0" fmla="*/ 16095 w 702304"/>
              <a:gd name="connsiteY0" fmla="*/ 28597 h 545760"/>
              <a:gd name="connsiteX1" fmla="*/ 84675 w 702304"/>
              <a:gd name="connsiteY1" fmla="*/ 51457 h 545760"/>
              <a:gd name="connsiteX2" fmla="*/ 671415 w 702304"/>
              <a:gd name="connsiteY2" fmla="*/ 501037 h 545760"/>
              <a:gd name="connsiteX3" fmla="*/ 625695 w 702304"/>
              <a:gd name="connsiteY3" fmla="*/ 287677 h 545760"/>
              <a:gd name="connsiteX4" fmla="*/ 694275 w 702304"/>
              <a:gd name="connsiteY4" fmla="*/ 539137 h 545760"/>
              <a:gd name="connsiteX5" fmla="*/ 404715 w 702304"/>
              <a:gd name="connsiteY5" fmla="*/ 478177 h 54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304" h="545760">
                <a:moveTo>
                  <a:pt x="16095" y="28597"/>
                </a:moveTo>
                <a:cubicBezTo>
                  <a:pt x="-4225" y="657"/>
                  <a:pt x="-24545" y="-27283"/>
                  <a:pt x="84675" y="51457"/>
                </a:cubicBezTo>
                <a:cubicBezTo>
                  <a:pt x="193895" y="130197"/>
                  <a:pt x="581245" y="461667"/>
                  <a:pt x="671415" y="501037"/>
                </a:cubicBezTo>
                <a:cubicBezTo>
                  <a:pt x="761585" y="540407"/>
                  <a:pt x="621885" y="281327"/>
                  <a:pt x="625695" y="287677"/>
                </a:cubicBezTo>
                <a:cubicBezTo>
                  <a:pt x="629505" y="294027"/>
                  <a:pt x="731105" y="507387"/>
                  <a:pt x="694275" y="539137"/>
                </a:cubicBezTo>
                <a:cubicBezTo>
                  <a:pt x="657445" y="570887"/>
                  <a:pt x="404715" y="478177"/>
                  <a:pt x="404715" y="4781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Freeform 25"/>
          <p:cNvSpPr/>
          <p:nvPr/>
        </p:nvSpPr>
        <p:spPr>
          <a:xfrm>
            <a:off x="5835718" y="3672603"/>
            <a:ext cx="427654" cy="379539"/>
          </a:xfrm>
          <a:custGeom>
            <a:avLst/>
            <a:gdLst>
              <a:gd name="connsiteX0" fmla="*/ 1171 w 570205"/>
              <a:gd name="connsiteY0" fmla="*/ 15065 h 506052"/>
              <a:gd name="connsiteX1" fmla="*/ 84991 w 570205"/>
              <a:gd name="connsiteY1" fmla="*/ 60785 h 506052"/>
              <a:gd name="connsiteX2" fmla="*/ 542191 w 570205"/>
              <a:gd name="connsiteY2" fmla="*/ 502745 h 506052"/>
              <a:gd name="connsiteX3" fmla="*/ 519331 w 570205"/>
              <a:gd name="connsiteY3" fmla="*/ 274145 h 506052"/>
              <a:gd name="connsiteX4" fmla="*/ 511711 w 570205"/>
              <a:gd name="connsiteY4" fmla="*/ 495125 h 506052"/>
              <a:gd name="connsiteX5" fmla="*/ 290731 w 570205"/>
              <a:gd name="connsiteY5" fmla="*/ 434165 h 50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205" h="506052">
                <a:moveTo>
                  <a:pt x="1171" y="15065"/>
                </a:moveTo>
                <a:cubicBezTo>
                  <a:pt x="-2004" y="-2715"/>
                  <a:pt x="-5179" y="-20495"/>
                  <a:pt x="84991" y="60785"/>
                </a:cubicBezTo>
                <a:cubicBezTo>
                  <a:pt x="175161" y="142065"/>
                  <a:pt x="469801" y="467185"/>
                  <a:pt x="542191" y="502745"/>
                </a:cubicBezTo>
                <a:cubicBezTo>
                  <a:pt x="614581" y="538305"/>
                  <a:pt x="524411" y="275415"/>
                  <a:pt x="519331" y="274145"/>
                </a:cubicBezTo>
                <a:cubicBezTo>
                  <a:pt x="514251" y="272875"/>
                  <a:pt x="549811" y="468455"/>
                  <a:pt x="511711" y="495125"/>
                </a:cubicBezTo>
                <a:cubicBezTo>
                  <a:pt x="473611" y="521795"/>
                  <a:pt x="382171" y="477980"/>
                  <a:pt x="290731" y="4341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6194836" y="3672603"/>
            <a:ext cx="9797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terminal label</a:t>
            </a:r>
            <a:endParaRPr lang="en-US" sz="1350" dirty="0">
              <a:solidFill>
                <a:schemeClr val="accent1">
                  <a:lumMod val="75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86516" y="3437223"/>
            <a:ext cx="25555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Qname</a:t>
            </a:r>
            <a:r>
              <a:rPr lang="en-US" sz="1350" dirty="0"/>
              <a:t>: </a:t>
            </a:r>
            <a:r>
              <a:rPr lang="en-US" sz="1350" i="1" dirty="0" err="1">
                <a:latin typeface="Powderfinger Type" charset="0"/>
                <a:ea typeface="Powderfinger Type" charset="0"/>
                <a:cs typeface="Powderfinger Type" charset="0"/>
              </a:rPr>
              <a:t>www.example.com</a:t>
            </a:r>
            <a:r>
              <a:rPr lang="en-US" sz="1350" i="1" dirty="0"/>
              <a:t>.</a:t>
            </a:r>
            <a:r>
              <a:rPr lang="en-US" sz="1350" dirty="0"/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90196" y="3798569"/>
            <a:ext cx="37529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Response: </a:t>
            </a:r>
            <a:r>
              <a:rPr lang="en-US" sz="1350" i="1" dirty="0"/>
              <a:t>Resource records for terminal label</a:t>
            </a:r>
          </a:p>
        </p:txBody>
      </p:sp>
      <p:sp>
        <p:nvSpPr>
          <p:cNvPr id="30" name="Freeform 29"/>
          <p:cNvSpPr/>
          <p:nvPr/>
        </p:nvSpPr>
        <p:spPr>
          <a:xfrm>
            <a:off x="4619301" y="3300075"/>
            <a:ext cx="1368150" cy="285750"/>
          </a:xfrm>
          <a:custGeom>
            <a:avLst/>
            <a:gdLst>
              <a:gd name="connsiteX0" fmla="*/ 0 w 1824200"/>
              <a:gd name="connsiteY0" fmla="*/ 381000 h 381000"/>
              <a:gd name="connsiteX1" fmla="*/ 701040 w 1824200"/>
              <a:gd name="connsiteY1" fmla="*/ 259080 h 381000"/>
              <a:gd name="connsiteX2" fmla="*/ 1104900 w 1824200"/>
              <a:gd name="connsiteY2" fmla="*/ 220980 h 381000"/>
              <a:gd name="connsiteX3" fmla="*/ 1424940 w 1824200"/>
              <a:gd name="connsiteY3" fmla="*/ 0 h 381000"/>
              <a:gd name="connsiteX4" fmla="*/ 1805940 w 1824200"/>
              <a:gd name="connsiteY4" fmla="*/ 220980 h 381000"/>
              <a:gd name="connsiteX5" fmla="*/ 1767840 w 1824200"/>
              <a:gd name="connsiteY5" fmla="*/ 83820 h 381000"/>
              <a:gd name="connsiteX6" fmla="*/ 1805940 w 1824200"/>
              <a:gd name="connsiteY6" fmla="*/ 251460 h 381000"/>
              <a:gd name="connsiteX7" fmla="*/ 1645920 w 1824200"/>
              <a:gd name="connsiteY7" fmla="*/ 19812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4200" h="381000">
                <a:moveTo>
                  <a:pt x="0" y="381000"/>
                </a:moveTo>
                <a:cubicBezTo>
                  <a:pt x="258445" y="333375"/>
                  <a:pt x="516890" y="285750"/>
                  <a:pt x="701040" y="259080"/>
                </a:cubicBezTo>
                <a:cubicBezTo>
                  <a:pt x="885190" y="232410"/>
                  <a:pt x="984250" y="264160"/>
                  <a:pt x="1104900" y="220980"/>
                </a:cubicBezTo>
                <a:cubicBezTo>
                  <a:pt x="1225550" y="177800"/>
                  <a:pt x="1308100" y="0"/>
                  <a:pt x="1424940" y="0"/>
                </a:cubicBezTo>
                <a:cubicBezTo>
                  <a:pt x="1541780" y="0"/>
                  <a:pt x="1748790" y="207010"/>
                  <a:pt x="1805940" y="220980"/>
                </a:cubicBezTo>
                <a:cubicBezTo>
                  <a:pt x="1863090" y="234950"/>
                  <a:pt x="1767840" y="78740"/>
                  <a:pt x="1767840" y="83820"/>
                </a:cubicBezTo>
                <a:cubicBezTo>
                  <a:pt x="1767840" y="88900"/>
                  <a:pt x="1826260" y="232410"/>
                  <a:pt x="1805940" y="251460"/>
                </a:cubicBezTo>
                <a:cubicBezTo>
                  <a:pt x="1785620" y="270510"/>
                  <a:pt x="1645920" y="198120"/>
                  <a:pt x="1645920" y="19812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4362565" y="4078770"/>
            <a:ext cx="2409149" cy="508015"/>
          </a:xfrm>
          <a:custGeom>
            <a:avLst/>
            <a:gdLst>
              <a:gd name="connsiteX0" fmla="*/ 3100755 w 3212198"/>
              <a:gd name="connsiteY0" fmla="*/ 310480 h 677353"/>
              <a:gd name="connsiteX1" fmla="*/ 2986455 w 3212198"/>
              <a:gd name="connsiteY1" fmla="*/ 661000 h 677353"/>
              <a:gd name="connsiteX2" fmla="*/ 1073835 w 3212198"/>
              <a:gd name="connsiteY2" fmla="*/ 561940 h 677353"/>
              <a:gd name="connsiteX3" fmla="*/ 90855 w 3212198"/>
              <a:gd name="connsiteY3" fmla="*/ 59020 h 677353"/>
              <a:gd name="connsiteX4" fmla="*/ 37515 w 3212198"/>
              <a:gd name="connsiteY4" fmla="*/ 234280 h 677353"/>
              <a:gd name="connsiteX5" fmla="*/ 37515 w 3212198"/>
              <a:gd name="connsiteY5" fmla="*/ 13300 h 677353"/>
              <a:gd name="connsiteX6" fmla="*/ 243255 w 3212198"/>
              <a:gd name="connsiteY6" fmla="*/ 43780 h 67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2198" h="677353">
                <a:moveTo>
                  <a:pt x="3100755" y="310480"/>
                </a:moveTo>
                <a:cubicBezTo>
                  <a:pt x="3212515" y="464785"/>
                  <a:pt x="3324275" y="619090"/>
                  <a:pt x="2986455" y="661000"/>
                </a:cubicBezTo>
                <a:cubicBezTo>
                  <a:pt x="2648635" y="702910"/>
                  <a:pt x="1556435" y="662270"/>
                  <a:pt x="1073835" y="561940"/>
                </a:cubicBezTo>
                <a:cubicBezTo>
                  <a:pt x="591235" y="461610"/>
                  <a:pt x="263575" y="113630"/>
                  <a:pt x="90855" y="59020"/>
                </a:cubicBezTo>
                <a:cubicBezTo>
                  <a:pt x="-81865" y="4410"/>
                  <a:pt x="46405" y="241900"/>
                  <a:pt x="37515" y="234280"/>
                </a:cubicBezTo>
                <a:cubicBezTo>
                  <a:pt x="28625" y="226660"/>
                  <a:pt x="3225" y="45050"/>
                  <a:pt x="37515" y="13300"/>
                </a:cubicBezTo>
                <a:cubicBezTo>
                  <a:pt x="71805" y="-18450"/>
                  <a:pt x="157530" y="12665"/>
                  <a:pt x="243255" y="4378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974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NIC33PowerPointTemplateFinal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APNIC33PowerPointTemplateFinal.potx</Template>
  <TotalTime>6598</TotalTime>
  <Words>2117</Words>
  <Application>Microsoft Macintosh PowerPoint</Application>
  <PresentationFormat>On-screen Show (16:9)</PresentationFormat>
  <Paragraphs>216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AhnbergHand</vt:lpstr>
      <vt:lpstr>Arial</vt:lpstr>
      <vt:lpstr>Calibri</vt:lpstr>
      <vt:lpstr>Powderfinger Type</vt:lpstr>
      <vt:lpstr>APNIC33PowerPointTemplateFinal</vt:lpstr>
      <vt:lpstr>Re-Engineering the Root of the DNS</vt:lpstr>
      <vt:lpstr>In this presentation</vt:lpstr>
      <vt:lpstr>The Structure of the Domain Name System</vt:lpstr>
      <vt:lpstr>The Structure of the Domain Name System</vt:lpstr>
      <vt:lpstr>DNS Name Servers</vt:lpstr>
      <vt:lpstr>Resolving a DNS Name</vt:lpstr>
      <vt:lpstr>Resolving a DNS Name</vt:lpstr>
      <vt:lpstr>Resolving a DNS Name</vt:lpstr>
      <vt:lpstr>Resolving a DNS Name</vt:lpstr>
      <vt:lpstr>Resolving a DNS Name</vt:lpstr>
      <vt:lpstr>How to be bad</vt:lpstr>
      <vt:lpstr>Caching in the DNS</vt:lpstr>
      <vt:lpstr>How to be bad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should we defend the Root?</vt:lpstr>
      <vt:lpstr>How should we defend the Root?</vt:lpstr>
      <vt:lpstr>How should we defend the Root?</vt:lpstr>
      <vt:lpstr>How should we defend the Root?</vt:lpstr>
      <vt:lpstr>Anycast Root Servers</vt:lpstr>
      <vt:lpstr>Anycast Root Servers</vt:lpstr>
      <vt:lpstr>How do we defend the Root today?</vt:lpstr>
      <vt:lpstr>The attacks get bigger</vt:lpstr>
      <vt:lpstr>Our defence is bigger walls</vt:lpstr>
      <vt:lpstr>The attackers are our own recursive resolvers!</vt:lpstr>
      <vt:lpstr>How do we defend the Root today?</vt:lpstr>
      <vt:lpstr>PowerPoint Presentation</vt:lpstr>
      <vt:lpstr>DNSSEC changes Everything</vt:lpstr>
      <vt:lpstr>DNSSEC-Enabled Directions for the Root Service</vt:lpstr>
      <vt:lpstr>Local Root Secondaries – RFC 7706</vt:lpstr>
      <vt:lpstr>NSEC caching – RFC 8198</vt:lpstr>
      <vt:lpstr>NSEC caching</vt:lpstr>
      <vt:lpstr>Architecturally speaking…</vt:lpstr>
      <vt:lpstr>Impacts…</vt:lpstr>
      <vt:lpstr>Impacts…</vt:lpstr>
      <vt:lpstr>Coming to a Bind Resolver near you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PowerPoint Template</dc:title>
  <dc:creator>Rebekah</dc:creator>
  <cp:lastModifiedBy>Geoff Huston</cp:lastModifiedBy>
  <cp:revision>113</cp:revision>
  <cp:lastPrinted>2017-09-09T01:22:31Z</cp:lastPrinted>
  <dcterms:created xsi:type="dcterms:W3CDTF">2014-08-25T06:17:12Z</dcterms:created>
  <dcterms:modified xsi:type="dcterms:W3CDTF">2017-11-19T22:46:06Z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Unclassified</vt:lpwstr>
  </property>
</Properties>
</file>