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06" r:id="rId3"/>
    <p:sldId id="351" r:id="rId4"/>
    <p:sldId id="336" r:id="rId5"/>
    <p:sldId id="405" r:id="rId6"/>
    <p:sldId id="339" r:id="rId7"/>
    <p:sldId id="347" r:id="rId8"/>
    <p:sldId id="348" r:id="rId9"/>
    <p:sldId id="337" r:id="rId10"/>
    <p:sldId id="338" r:id="rId11"/>
    <p:sldId id="346" r:id="rId12"/>
    <p:sldId id="340" r:id="rId13"/>
    <p:sldId id="352" r:id="rId14"/>
    <p:sldId id="353" r:id="rId15"/>
    <p:sldId id="354" r:id="rId16"/>
    <p:sldId id="355" r:id="rId17"/>
    <p:sldId id="356" r:id="rId18"/>
    <p:sldId id="357" r:id="rId19"/>
    <p:sldId id="342" r:id="rId20"/>
    <p:sldId id="358" r:id="rId21"/>
    <p:sldId id="359" r:id="rId22"/>
    <p:sldId id="360" r:id="rId23"/>
    <p:sldId id="361" r:id="rId24"/>
    <p:sldId id="344" r:id="rId25"/>
    <p:sldId id="345" r:id="rId26"/>
    <p:sldId id="362" r:id="rId27"/>
    <p:sldId id="363" r:id="rId28"/>
    <p:sldId id="366" r:id="rId29"/>
    <p:sldId id="367" r:id="rId30"/>
    <p:sldId id="368" r:id="rId31"/>
    <p:sldId id="380" r:id="rId32"/>
    <p:sldId id="382" r:id="rId33"/>
    <p:sldId id="387" r:id="rId34"/>
    <p:sldId id="390" r:id="rId35"/>
    <p:sldId id="391" r:id="rId36"/>
    <p:sldId id="392" r:id="rId37"/>
    <p:sldId id="396" r:id="rId38"/>
    <p:sldId id="397" r:id="rId39"/>
    <p:sldId id="33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CA3E"/>
    <a:srgbClr val="E2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7" d="100"/>
          <a:sy n="97" d="100"/>
        </p:scale>
        <p:origin x="-8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63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3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1EAD-0286-5443-884E-B8EDAB660211}" type="datetimeFigureOut">
              <a:rPr lang="en-US" smtClean="0"/>
              <a:t>10/07/12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564-FDBC-794F-9B4A-7DBF919AC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7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1EAD-0286-5443-884E-B8EDAB660211}" type="datetimeFigureOut">
              <a:rPr lang="en-US" smtClean="0"/>
              <a:t>10/07/12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564-FDBC-794F-9B4A-7DBF919AC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1EAD-0286-5443-884E-B8EDAB660211}" type="datetimeFigureOut">
              <a:rPr lang="en-US" smtClean="0"/>
              <a:t>10/07/12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564-FDBC-794F-9B4A-7DBF919AC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4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1EAD-0286-5443-884E-B8EDAB660211}" type="datetimeFigureOut">
              <a:rPr lang="en-US" smtClean="0"/>
              <a:t>10/07/12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564-FDBC-794F-9B4A-7DBF919AC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7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1EAD-0286-5443-884E-B8EDAB660211}" type="datetimeFigureOut">
              <a:rPr lang="en-US" smtClean="0"/>
              <a:t>10/07/12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564-FDBC-794F-9B4A-7DBF919AC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3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1EAD-0286-5443-884E-B8EDAB660211}" type="datetimeFigureOut">
              <a:rPr lang="en-US" smtClean="0"/>
              <a:t>10/07/12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564-FDBC-794F-9B4A-7DBF919AC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6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1EAD-0286-5443-884E-B8EDAB660211}" type="datetimeFigureOut">
              <a:rPr lang="en-US" smtClean="0"/>
              <a:t>10/07/12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564-FDBC-794F-9B4A-7DBF919AC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1EAD-0286-5443-884E-B8EDAB660211}" type="datetimeFigureOut">
              <a:rPr lang="en-US" smtClean="0"/>
              <a:t>10/07/12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564-FDBC-794F-9B4A-7DBF919AC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8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1EAD-0286-5443-884E-B8EDAB660211}" type="datetimeFigureOut">
              <a:rPr lang="en-US" smtClean="0"/>
              <a:t>10/07/12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564-FDBC-794F-9B4A-7DBF919AC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0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1EAD-0286-5443-884E-B8EDAB660211}" type="datetimeFigureOut">
              <a:rPr lang="en-US" smtClean="0"/>
              <a:t>10/07/12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564-FDBC-794F-9B4A-7DBF919AC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3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1EAD-0286-5443-884E-B8EDAB660211}" type="datetimeFigureOut">
              <a:rPr lang="en-US" smtClean="0"/>
              <a:t>10/07/12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8564-FDBC-794F-9B4A-7DBF919AC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1EAD-0286-5443-884E-B8EDAB660211}" type="datetimeFigureOut">
              <a:rPr lang="en-US" smtClean="0"/>
              <a:t>10/07/12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8564-FDBC-794F-9B4A-7DBF919AC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6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bs.apnic.net/ipv6_measurement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533236567_6f29870f4b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22" y="-307475"/>
            <a:ext cx="9572554" cy="7525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3543220"/>
            <a:ext cx="7772400" cy="2713790"/>
          </a:xfrm>
          <a:prstGeom prst="rect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1965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Analytics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784" y="4875432"/>
            <a:ext cx="8372987" cy="1752600"/>
          </a:xfrm>
        </p:spPr>
        <p:txBody>
          <a:bodyPr/>
          <a:lstStyle/>
          <a:p>
            <a:r>
              <a:rPr lang="en-US" dirty="0" smtClean="0">
                <a:latin typeface="AhnbergHand"/>
                <a:cs typeface="AhnbergHand"/>
              </a:rPr>
              <a:t>Geoff Huston, George </a:t>
            </a:r>
            <a:r>
              <a:rPr lang="en-US" dirty="0" err="1" smtClean="0">
                <a:latin typeface="AhnbergHand"/>
                <a:cs typeface="AhnbergHand"/>
              </a:rPr>
              <a:t>Michaelson</a:t>
            </a:r>
            <a:endParaRPr lang="en-US" dirty="0" smtClean="0">
              <a:latin typeface="AhnbergHand"/>
              <a:cs typeface="AhnbergHand"/>
            </a:endParaRPr>
          </a:p>
          <a:p>
            <a:r>
              <a:rPr lang="en-US" dirty="0" smtClean="0">
                <a:latin typeface="AhnbergHand"/>
                <a:cs typeface="AhnbergHand"/>
              </a:rPr>
              <a:t>APNIC</a:t>
            </a:r>
          </a:p>
        </p:txBody>
      </p:sp>
    </p:spTree>
    <p:extLst>
      <p:ext uri="{BB962C8B-B14F-4D97-AF65-F5344CB8AC3E}">
        <p14:creationId xmlns:p14="http://schemas.microsoft.com/office/powerpoint/2010/main" val="219449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/>
                <a:cs typeface="Powderfinger Type"/>
              </a:rPr>
              <a:t>IP Performance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41" y="1503088"/>
            <a:ext cx="7772400" cy="375285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The </a:t>
            </a:r>
            <a:r>
              <a:rPr lang="en-US" sz="2400" u="sng" dirty="0"/>
              <a:t>end-to-end </a:t>
            </a:r>
            <a:r>
              <a:rPr lang="en-US" sz="2400" dirty="0"/>
              <a:t>architectural principle of IP: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network should not duplicate or mimic functionality that can or should be provided through end-to-end transport-level </a:t>
            </a:r>
            <a:r>
              <a:rPr lang="en-US" sz="2000" dirty="0" err="1"/>
              <a:t>signalling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Wired IP </a:t>
            </a:r>
            <a:r>
              <a:rPr lang="en-US" sz="2000" dirty="0"/>
              <a:t>networks can be seen as </a:t>
            </a:r>
            <a:r>
              <a:rPr lang="en-US" sz="2000" dirty="0" err="1" smtClean="0"/>
              <a:t>lossy</a:t>
            </a:r>
            <a:r>
              <a:rPr lang="en-US" sz="2000" dirty="0" smtClean="0"/>
              <a:t> queue</a:t>
            </a:r>
            <a:r>
              <a:rPr lang="en-US" sz="2000" dirty="0"/>
              <a:t>-controlled passive switching devices connected through fixed delay </a:t>
            </a:r>
            <a:r>
              <a:rPr lang="en-US" sz="2000" dirty="0" smtClean="0"/>
              <a:t>channels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Wireless IP networks are worse!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/>
              <a:t>IP parameters: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Delay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Delay stability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Jitter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Loss rate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Loss </a:t>
            </a:r>
            <a:r>
              <a:rPr lang="en-US" sz="2000" dirty="0" err="1" smtClean="0"/>
              <a:t>burstiness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In general the smaller the numbers the better, but ...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506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TCP</a:t>
            </a:r>
            <a:r>
              <a:rPr lang="en-US" baseline="0" dirty="0" smtClean="0">
                <a:latin typeface="Powderfinger Type"/>
                <a:cs typeface="Powderfinger Type"/>
              </a:rPr>
              <a:t> Performance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TCP performance </a:t>
            </a:r>
            <a:r>
              <a:rPr lang="en-US" sz="2400" dirty="0"/>
              <a:t>is the interaction of concurrent end-to-end </a:t>
            </a:r>
            <a:r>
              <a:rPr lang="en-US" sz="2400" dirty="0" smtClean="0"/>
              <a:t>transport sessions performing </a:t>
            </a:r>
            <a:r>
              <a:rPr lang="en-US" sz="2400" dirty="0"/>
              <a:t>a role of mutually enforced resource sharing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network is not a mediator or controller of an application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resource </a:t>
            </a:r>
            <a:r>
              <a:rPr lang="en-US" sz="2000" dirty="0" smtClean="0"/>
              <a:t>requirements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Its a lot like fluid dynamics: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Each network </a:t>
            </a:r>
            <a:r>
              <a:rPr lang="en-US" sz="2000" dirty="0" smtClean="0"/>
              <a:t>transport flow </a:t>
            </a:r>
            <a:r>
              <a:rPr lang="en-US" sz="2000" dirty="0"/>
              <a:t>behaves in a fair greedy fashion, consuming as much of the network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resources as other concurrent network transport applications will permit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8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07375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Powderfinger Type"/>
                <a:cs typeface="Powderfinger Type"/>
              </a:rPr>
              <a:t>Maybe asking how to measure </a:t>
            </a:r>
            <a:r>
              <a:rPr lang="en-US" sz="3600" dirty="0" smtClean="0">
                <a:latin typeface="Powderfinger Type"/>
                <a:cs typeface="Powderfinger Type"/>
              </a:rPr>
              <a:t>“network performance” </a:t>
            </a:r>
            <a:r>
              <a:rPr lang="en-US" sz="3600" dirty="0">
                <a:latin typeface="Powderfinger Type"/>
                <a:cs typeface="Powderfinger Type"/>
              </a:rPr>
              <a:t>is the wrong question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27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How well your car operates is an </a:t>
            </a:r>
            <a:r>
              <a:rPr lang="en-US" sz="2400" b="1" u="sng" dirty="0">
                <a:solidFill>
                  <a:schemeClr val="tx2"/>
                </a:solidFill>
              </a:rPr>
              <a:t>interaction</a:t>
            </a:r>
            <a:r>
              <a:rPr lang="en-US" sz="2400" dirty="0"/>
              <a:t> between the  functions and characteristics of the car and the characteristics of the road – trip performance is not just the quality or otherwise of the road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How well an application operates across a network is also an interaction between the application and the local host and the interaction by its remote counterparts and their hosts as well as the interaction between the application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transport drivers and other concurrent applications that occur within the network</a:t>
            </a:r>
          </a:p>
        </p:txBody>
      </p:sp>
    </p:spTree>
    <p:extLst>
      <p:ext uri="{BB962C8B-B14F-4D97-AF65-F5344CB8AC3E}">
        <p14:creationId xmlns:p14="http://schemas.microsoft.com/office/powerpoint/2010/main" val="348589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2900" y="212647"/>
            <a:ext cx="8509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How to</a:t>
            </a:r>
            <a:r>
              <a:rPr lang="en-US" dirty="0" smtClean="0">
                <a:latin typeface="Powderfinger Type"/>
                <a:cs typeface="Powderfinger Type"/>
              </a:rPr>
              <a:t> measure </a:t>
            </a:r>
            <a:r>
              <a:rPr lang="en-US" dirty="0">
                <a:latin typeface="Powderfinger Type"/>
                <a:cs typeface="Powderfinger Type"/>
              </a:rPr>
              <a:t>the end </a:t>
            </a:r>
            <a:r>
              <a:rPr lang="en-US" dirty="0" smtClean="0">
                <a:latin typeface="Powderfinger Type"/>
                <a:cs typeface="Powderfinger Type"/>
              </a:rPr>
              <a:t>user</a:t>
            </a:r>
            <a:r>
              <a:rPr lang="en-US" dirty="0">
                <a:latin typeface="Powderfinger Type"/>
                <a:cs typeface="Powderfinger Type"/>
              </a:rPr>
              <a:t/>
            </a:r>
            <a:br>
              <a:rPr lang="en-US" dirty="0">
                <a:latin typeface="Powderfinger Type"/>
                <a:cs typeface="Powderfinger Type"/>
              </a:rPr>
            </a:b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4" y="1401990"/>
            <a:ext cx="7270857" cy="49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2"/>
    </mc:Choice>
    <mc:Fallback xmlns="">
      <p:transition xmlns:p14="http://schemas.microsoft.com/office/powerpoint/2010/main" spd="slow" advTm="936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Anatomy of a web page fetch (1990s)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7638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4"/>
    </mc:Choice>
    <mc:Fallback xmlns="">
      <p:transition xmlns:p14="http://schemas.microsoft.com/office/powerpoint/2010/main" spd="slow" advTm="83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Anatomy of a web page fetch (1990s)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2" y="1604329"/>
            <a:ext cx="3781022" cy="4524955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Client issues HTTP connect</a:t>
            </a:r>
          </a:p>
          <a:p>
            <a:pPr marL="0" indent="0">
              <a:buNone/>
            </a:pP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Client issues “GET”</a:t>
            </a:r>
          </a:p>
          <a:p>
            <a:pPr marL="0" indent="0">
              <a:buNone/>
            </a:pP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Client receives HTML stream in HTTP</a:t>
            </a:r>
          </a:p>
          <a:p>
            <a:r>
              <a:rPr lang="en-US" sz="2400" dirty="0" smtClean="0"/>
              <a:t>Client disconnects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53903" y="1604329"/>
            <a:ext cx="3790876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629" rIns="0" bIns="0" numCol="1" anchor="t" anchorCtr="0" compatLnSpc="1">
            <a:prstTxWarp prst="textNoShape">
              <a:avLst/>
            </a:prstTxWarp>
            <a:normAutofit/>
          </a:bodyPr>
          <a:lstStyle>
            <a:lvl1pPr marL="311045" indent="-311045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9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673930" indent="-259204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Server listens</a:t>
            </a:r>
            <a:endParaRPr lang="en-US" sz="2400" dirty="0"/>
          </a:p>
          <a:p>
            <a:r>
              <a:rPr lang="en-US" sz="2400" dirty="0" smtClean="0"/>
              <a:t>Server accepts</a:t>
            </a:r>
          </a:p>
          <a:p>
            <a:r>
              <a:rPr lang="en-US" sz="2400" dirty="0" smtClean="0"/>
              <a:t> responds 200 ok</a:t>
            </a:r>
          </a:p>
          <a:p>
            <a:r>
              <a:rPr lang="en-US" sz="2400" dirty="0" smtClean="0"/>
              <a:t>Server receives, finds URL on disk, sends contents</a:t>
            </a:r>
          </a:p>
          <a:p>
            <a:pPr marL="0" indent="0">
              <a:buNone/>
            </a:pP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Server exits and back to listen()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47021" y="2332432"/>
            <a:ext cx="1282914" cy="375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47021" y="2863709"/>
            <a:ext cx="1256996" cy="453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47021" y="3524565"/>
            <a:ext cx="1282914" cy="453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47021" y="4276127"/>
            <a:ext cx="1256996" cy="673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24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60"/>
    </mc:Choice>
    <mc:Fallback xmlns="">
      <p:transition xmlns:p14="http://schemas.microsoft.com/office/powerpoint/2010/main" spd="slow" advTm="405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Anatomy of a web page fetch (2010s)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533802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2"/>
    </mc:Choice>
    <mc:Fallback xmlns="">
      <p:transition xmlns:p14="http://schemas.microsoft.com/office/powerpoint/2010/main" spd="slow" advTm="106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Anatomy of a web page fetch (2010s)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4062" y="1604329"/>
            <a:ext cx="2086355" cy="4524955"/>
          </a:xfrm>
        </p:spPr>
        <p:txBody>
          <a:bodyPr>
            <a:normAutofit fontScale="70000" lnSpcReduction="2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Client issues several HTTP connects in parallel</a:t>
            </a:r>
          </a:p>
          <a:p>
            <a:pPr marL="0" indent="0">
              <a:buNone/>
            </a:pP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Client does handshake over capabilities, header checks, tries to find cached content</a:t>
            </a:r>
          </a:p>
          <a:p>
            <a:pPr marL="0" indent="0">
              <a:buNone/>
            </a:pP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Client receives HTML stream in HTTP</a:t>
            </a:r>
          </a:p>
          <a:p>
            <a:r>
              <a:rPr lang="en-US" sz="2400" dirty="0" smtClean="0"/>
              <a:t>Client disconnects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9175" y="1604329"/>
            <a:ext cx="2754178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629" rIns="0" bIns="0" numCol="1" anchor="t" anchorCtr="0" compatLnSpc="1">
            <a:prstTxWarp prst="textNoShape">
              <a:avLst/>
            </a:prstTxWarp>
            <a:normAutofit/>
          </a:bodyPr>
          <a:lstStyle>
            <a:lvl1pPr marL="311045" indent="-311045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9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673930" indent="-259204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User visits URL in browser</a:t>
            </a:r>
            <a:endParaRPr lang="en-US" sz="1800" dirty="0"/>
          </a:p>
          <a:p>
            <a:r>
              <a:rPr lang="en-US" sz="1800" dirty="0" smtClean="0"/>
              <a:t>Cached content pre-displayed</a:t>
            </a:r>
          </a:p>
          <a:p>
            <a:r>
              <a:rPr lang="en-US" sz="1800" dirty="0" smtClean="0"/>
              <a:t>Cookies, JavaScript, Flash runs, decides what to display to user</a:t>
            </a:r>
          </a:p>
          <a:p>
            <a:r>
              <a:rPr lang="en-US" sz="1800" dirty="0" smtClean="0"/>
              <a:t>Web page viewable</a:t>
            </a:r>
          </a:p>
          <a:p>
            <a:pPr marL="0" indent="0">
              <a:buNone/>
            </a:pP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800" dirty="0" smtClean="0"/>
              <a:t>:</a:t>
            </a:r>
          </a:p>
          <a:p>
            <a:r>
              <a:rPr lang="en-US" sz="1800" dirty="0" smtClean="0"/>
              <a:t>Maybe never Complete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29023" y="1756729"/>
            <a:ext cx="2754178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14629" rIns="0" bIns="0" numCol="1" anchor="t" anchorCtr="0" compatLnSpc="1">
            <a:prstTxWarp prst="textNoShape">
              <a:avLst/>
            </a:prstTxWarp>
            <a:normAutofit/>
          </a:bodyPr>
          <a:lstStyle>
            <a:lvl1pPr marL="311045" indent="-311045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9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673930" indent="-259204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407526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charset="0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Server listens</a:t>
            </a:r>
          </a:p>
          <a:p>
            <a:r>
              <a:rPr lang="en-US" sz="1800" dirty="0"/>
              <a:t>Server accepts</a:t>
            </a:r>
          </a:p>
          <a:p>
            <a:r>
              <a:rPr lang="en-US" sz="1800" dirty="0"/>
              <a:t> responds 200 ok</a:t>
            </a:r>
          </a:p>
          <a:p>
            <a:r>
              <a:rPr lang="en-US" sz="1800" dirty="0"/>
              <a:t>Server receives, finds URL on disk, sends contents</a:t>
            </a:r>
          </a:p>
          <a:p>
            <a:pPr marL="0" indent="0">
              <a:buNone/>
            </a:pP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:</a:t>
            </a:r>
          </a:p>
          <a:p>
            <a:r>
              <a:rPr lang="en-US" sz="1800" dirty="0"/>
              <a:t>Server exits and back to listen()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67130" y="1950460"/>
            <a:ext cx="686813" cy="207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67130" y="2773003"/>
            <a:ext cx="686813" cy="259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67130" y="2157788"/>
            <a:ext cx="686813" cy="207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67130" y="2365116"/>
            <a:ext cx="686813" cy="207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67130" y="3307951"/>
            <a:ext cx="686813" cy="259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67130" y="3916974"/>
            <a:ext cx="686813" cy="207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504678" y="2352157"/>
            <a:ext cx="686813" cy="259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04678" y="1950460"/>
            <a:ext cx="686813" cy="207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067130" y="4282893"/>
            <a:ext cx="686813" cy="259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04678" y="4124302"/>
            <a:ext cx="686813" cy="259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04678" y="3359782"/>
            <a:ext cx="686813" cy="207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04678" y="3064844"/>
            <a:ext cx="686813" cy="207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504678" y="4406281"/>
            <a:ext cx="686813" cy="259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60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80"/>
    </mc:Choice>
    <mc:Fallback xmlns="">
      <p:transition xmlns:p14="http://schemas.microsoft.com/office/powerpoint/2010/main" spd="slow" advTm="6238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HTTP/HTML ain’t what it used to be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huge amount of parallelism/asynchrony has been introduced.</a:t>
            </a:r>
          </a:p>
          <a:p>
            <a:r>
              <a:rPr lang="en-US" dirty="0" smtClean="0"/>
              <a:t>Intermediate processing takes place on the stream of data, deciding what to display and what not to display</a:t>
            </a:r>
          </a:p>
          <a:p>
            <a:pPr lvl="1"/>
            <a:r>
              <a:rPr lang="en-US" dirty="0" smtClean="0"/>
              <a:t>Adblock, flashblock, cache-optimizations</a:t>
            </a:r>
          </a:p>
          <a:p>
            <a:pPr lvl="1"/>
            <a:r>
              <a:rPr lang="en-US" dirty="0" smtClean="0"/>
              <a:t>Document Object Model (DOM) includes material not displayed, material not added to DOM by scripts &amp;c</a:t>
            </a:r>
          </a:p>
          <a:p>
            <a:r>
              <a:rPr lang="en-US" dirty="0" smtClean="0"/>
              <a:t>JavaScript provides rich language including timers, async fetches, string/number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74"/>
    </mc:Choice>
    <mc:Fallback xmlns="">
      <p:transition xmlns:p14="http://schemas.microsoft.com/office/powerpoint/2010/main" spd="slow" advTm="3937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Powderfinger Type"/>
                <a:cs typeface="Powderfinger Type"/>
              </a:rPr>
              <a:t>Observations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7" y="1628775"/>
            <a:ext cx="3410323" cy="4547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84" y="5849596"/>
            <a:ext cx="695706" cy="326278"/>
          </a:xfrm>
          <a:prstGeom prst="rect">
            <a:avLst/>
          </a:prstGeom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0700" y="1628775"/>
            <a:ext cx="5956300" cy="46164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–"/>
            </a:pPr>
            <a:r>
              <a:rPr lang="en-US" sz="2400" dirty="0"/>
              <a:t>Most </a:t>
            </a:r>
            <a:r>
              <a:rPr lang="en-AU" sz="2400" dirty="0" smtClean="0"/>
              <a:t>networks are a collection of elephants and rats</a:t>
            </a:r>
          </a:p>
          <a:p>
            <a:pPr lvl="1">
              <a:lnSpc>
                <a:spcPct val="80000"/>
              </a:lnSpc>
              <a:buFontTx/>
              <a:buChar char="–"/>
            </a:pPr>
            <a:r>
              <a:rPr lang="en-AU" sz="2000" dirty="0" smtClean="0"/>
              <a:t>And the elephants are uncontrollable</a:t>
            </a:r>
          </a:p>
          <a:p>
            <a:pPr lvl="1">
              <a:lnSpc>
                <a:spcPct val="80000"/>
              </a:lnSpc>
              <a:buFontTx/>
              <a:buChar char="–"/>
            </a:pPr>
            <a:r>
              <a:rPr lang="en-AU" sz="2000" dirty="0" smtClean="0"/>
              <a:t>And the rats breed like crazy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en-AU" sz="2400" dirty="0" smtClean="0">
                <a:sym typeface="Wingdings" charset="0"/>
              </a:rPr>
              <a:t>If all the traffic is TCP then a</a:t>
            </a:r>
            <a:r>
              <a:rPr lang="en-US" sz="2400" dirty="0" smtClean="0">
                <a:sym typeface="Wingdings" charset="0"/>
              </a:rPr>
              <a:t> </a:t>
            </a:r>
            <a:r>
              <a:rPr lang="en-US" sz="2400" dirty="0">
                <a:sym typeface="Wingdings" charset="0"/>
              </a:rPr>
              <a:t>well tuned client and server should drive a network to the point of </a:t>
            </a:r>
            <a:r>
              <a:rPr lang="en-US" sz="2400" dirty="0" smtClean="0">
                <a:sym typeface="Wingdings" charset="0"/>
              </a:rPr>
              <a:t>packet </a:t>
            </a:r>
            <a:r>
              <a:rPr lang="en-US" sz="2400" dirty="0">
                <a:sym typeface="Wingdings" charset="0"/>
              </a:rPr>
              <a:t>loss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resultant overall packet loss rate is a function of the average RTT and the average size of network </a:t>
            </a:r>
            <a:r>
              <a:rPr lang="en-US" sz="2000" dirty="0" smtClean="0"/>
              <a:t>transactions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If all the traffic is real time streaming then congestion events can become catastrophic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527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7-10 at 10.23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7784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39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Approaches to Measurement...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Measure the network</a:t>
            </a:r>
          </a:p>
          <a:p>
            <a:pPr lvl="1"/>
            <a:r>
              <a:rPr lang="en-US" dirty="0" smtClean="0"/>
              <a:t>And claim that perfection is in the eye of the network management system</a:t>
            </a:r>
          </a:p>
          <a:p>
            <a:pPr lvl="1"/>
            <a:r>
              <a:rPr lang="en-US" dirty="0" smtClean="0"/>
              <a:t>And everything else is a user problem!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This approach has its </a:t>
            </a:r>
            <a:r>
              <a:rPr lang="en-US" dirty="0" smtClean="0"/>
              <a:t>weaknesses</a:t>
            </a:r>
          </a:p>
          <a:p>
            <a:pPr marL="0" indent="0">
              <a:buNone/>
            </a:pPr>
            <a:r>
              <a:rPr lang="en-US" dirty="0" smtClean="0"/>
              <a:t>Or you can measure the end user...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714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600" y="274638"/>
            <a:ext cx="924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Approaches to Measurement...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600200"/>
            <a:ext cx="47879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From </a:t>
            </a:r>
            <a:r>
              <a:rPr lang="en-US" sz="2800" dirty="0" smtClean="0"/>
              <a:t>the inside looking out</a:t>
            </a:r>
          </a:p>
          <a:p>
            <a:pPr lvl="1"/>
            <a:r>
              <a:rPr lang="en-US" sz="2400" dirty="0" smtClean="0"/>
              <a:t>Set up a measurement station</a:t>
            </a:r>
          </a:p>
          <a:p>
            <a:pPr lvl="2"/>
            <a:r>
              <a:rPr lang="en-US" sz="2000" dirty="0" smtClean="0"/>
              <a:t>Ping, </a:t>
            </a:r>
            <a:r>
              <a:rPr lang="en-US" sz="2000" dirty="0" err="1" smtClean="0"/>
              <a:t>traceroute</a:t>
            </a:r>
            <a:r>
              <a:rPr lang="en-US" sz="2000" dirty="0" smtClean="0"/>
              <a:t> and fetch routines</a:t>
            </a:r>
          </a:p>
          <a:p>
            <a:pPr lvl="2"/>
            <a:r>
              <a:rPr lang="en-US" sz="2000" dirty="0" smtClean="0"/>
              <a:t>Measure the absolute outcomes and the variance</a:t>
            </a:r>
          </a:p>
          <a:p>
            <a:pPr lvl="1"/>
            <a:r>
              <a:rPr lang="en-US" sz="2400" dirty="0" smtClean="0"/>
              <a:t>Its not really a user metric</a:t>
            </a:r>
          </a:p>
          <a:p>
            <a:pPr lvl="2"/>
            <a:r>
              <a:rPr lang="en-US" sz="2000" dirty="0" smtClean="0"/>
              <a:t>It’s not </a:t>
            </a:r>
            <a:r>
              <a:rPr lang="en-US" sz="2000" u="sng" dirty="0" smtClean="0"/>
              <a:t>that</a:t>
            </a:r>
            <a:r>
              <a:rPr lang="en-US" sz="2000" dirty="0" smtClean="0"/>
              <a:t> bad</a:t>
            </a:r>
          </a:p>
          <a:p>
            <a:pPr lvl="2"/>
            <a:r>
              <a:rPr lang="en-US" sz="2000" dirty="0" smtClean="0"/>
              <a:t>But its not that useful either</a:t>
            </a:r>
          </a:p>
          <a:p>
            <a:pPr marL="914400" lvl="2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766" y="2209800"/>
            <a:ext cx="4182533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58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Approaches to Measurement...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99" y="1600200"/>
            <a:ext cx="462467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From </a:t>
            </a:r>
            <a:r>
              <a:rPr lang="en-US" sz="2400" dirty="0" smtClean="0"/>
              <a:t>the outside looking </a:t>
            </a:r>
            <a:r>
              <a:rPr lang="en-US" sz="2400" dirty="0" smtClean="0"/>
              <a:t>in:</a:t>
            </a:r>
            <a:endParaRPr lang="en-US" sz="2400" dirty="0" smtClean="0"/>
          </a:p>
          <a:p>
            <a:pPr lvl="1"/>
            <a:r>
              <a:rPr lang="en-US" sz="2000" dirty="0" smtClean="0"/>
              <a:t>Set up a measurement station</a:t>
            </a:r>
          </a:p>
          <a:p>
            <a:pPr lvl="2"/>
            <a:r>
              <a:rPr lang="en-US" sz="1800" dirty="0" err="1" smtClean="0"/>
              <a:t>Enrol</a:t>
            </a:r>
            <a:r>
              <a:rPr lang="en-US" sz="1800" dirty="0" smtClean="0"/>
              <a:t> end users to send traffic to it </a:t>
            </a:r>
          </a:p>
          <a:p>
            <a:pPr lvl="2"/>
            <a:r>
              <a:rPr lang="en-US" sz="1800" dirty="0" smtClean="0"/>
              <a:t>Measure the absolute outcomes and the variance</a:t>
            </a:r>
          </a:p>
          <a:p>
            <a:pPr lvl="1"/>
            <a:r>
              <a:rPr lang="en-US" sz="2000" dirty="0" smtClean="0"/>
              <a:t>Or instrument your web server</a:t>
            </a:r>
          </a:p>
          <a:p>
            <a:pPr lvl="1"/>
            <a:r>
              <a:rPr lang="en-US" sz="2000" dirty="0" smtClean="0"/>
              <a:t>Its not a bad metric</a:t>
            </a:r>
          </a:p>
          <a:p>
            <a:pPr lvl="2"/>
            <a:r>
              <a:rPr lang="en-US" sz="1800" dirty="0" smtClean="0"/>
              <a:t>But its a small sample set that is often nerd heavy</a:t>
            </a:r>
          </a:p>
          <a:p>
            <a:pPr lvl="2"/>
            <a:r>
              <a:rPr lang="en-US" sz="1800" dirty="0" smtClean="0"/>
              <a:t>And nerds are “special”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0" y="1600200"/>
            <a:ext cx="66675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11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Approaches to Measurement...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585200" cy="2273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 smtClean="0"/>
              <a:t>the outside looking in</a:t>
            </a:r>
          </a:p>
          <a:p>
            <a:pPr lvl="1"/>
            <a:r>
              <a:rPr lang="en-US" dirty="0" smtClean="0"/>
              <a:t>RIPE </a:t>
            </a:r>
            <a:r>
              <a:rPr lang="en-US" dirty="0" err="1" smtClean="0"/>
              <a:t>Altas</a:t>
            </a:r>
            <a:endParaRPr lang="en-US" dirty="0" smtClean="0"/>
          </a:p>
          <a:p>
            <a:pPr lvl="2"/>
            <a:r>
              <a:rPr lang="en-US" dirty="0" smtClean="0"/>
              <a:t>Many thousands of end points installed in end user networks</a:t>
            </a:r>
          </a:p>
          <a:p>
            <a:pPr lvl="2"/>
            <a:r>
              <a:rPr lang="en-US" dirty="0" smtClean="0"/>
              <a:t>Ping and </a:t>
            </a:r>
            <a:r>
              <a:rPr lang="en-US" dirty="0" err="1" smtClean="0"/>
              <a:t>traceroute</a:t>
            </a:r>
            <a:r>
              <a:rPr lang="en-US" dirty="0" smtClean="0"/>
              <a:t> to a small set of destinations</a:t>
            </a:r>
          </a:p>
          <a:p>
            <a:pPr lvl="2"/>
            <a:r>
              <a:rPr lang="en-US" dirty="0" smtClean="0"/>
              <a:t>And report back</a:t>
            </a:r>
          </a:p>
          <a:p>
            <a:pPr lvl="2"/>
            <a:r>
              <a:rPr lang="en-US" dirty="0" err="1"/>
              <a:t>A</a:t>
            </a:r>
            <a:r>
              <a:rPr lang="en-US" dirty="0" err="1" smtClean="0"/>
              <a:t>nalysing</a:t>
            </a:r>
            <a:r>
              <a:rPr lang="en-US" dirty="0" smtClean="0"/>
              <a:t> the data to produce relevant outcomes is a challenge</a:t>
            </a:r>
            <a:endParaRPr lang="en-US" dirty="0"/>
          </a:p>
        </p:txBody>
      </p:sp>
      <p:pic>
        <p:nvPicPr>
          <p:cNvPr id="4" name="Picture 3" descr="Screen Shot 2012-07-10 at 7.42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3873501"/>
            <a:ext cx="6413500" cy="29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67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7-10 at 7.44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1600200"/>
            <a:ext cx="5196943" cy="3411209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600200"/>
            <a:ext cx="3771900" cy="5003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/>
              <a:t>the outside looking in</a:t>
            </a:r>
          </a:p>
          <a:p>
            <a:pPr lvl="1">
              <a:buFontTx/>
              <a:buChar char="–"/>
            </a:pPr>
            <a:r>
              <a:rPr lang="en-US" sz="2000" dirty="0" smtClean="0"/>
              <a:t>The “Sam Knows” approach</a:t>
            </a:r>
          </a:p>
          <a:p>
            <a:pPr lvl="2">
              <a:buFontTx/>
              <a:buChar char="–"/>
            </a:pPr>
            <a:r>
              <a:rPr lang="en-US" sz="2000" dirty="0" smtClean="0"/>
              <a:t>“be the user” </a:t>
            </a:r>
          </a:p>
          <a:p>
            <a:pPr lvl="2">
              <a:buFontTx/>
              <a:buChar char="–"/>
            </a:pPr>
            <a:r>
              <a:rPr lang="en-US" sz="2000" dirty="0" smtClean="0"/>
              <a:t>Use a known common platform (Open WRT DSL modem)</a:t>
            </a:r>
          </a:p>
          <a:p>
            <a:pPr lvl="2">
              <a:buFontTx/>
              <a:buChar char="–"/>
            </a:pPr>
            <a:r>
              <a:rPr lang="en-US" sz="2000" dirty="0" smtClean="0"/>
              <a:t>Use a common set of tests (short and large data transfer)</a:t>
            </a:r>
          </a:p>
          <a:p>
            <a:pPr lvl="2">
              <a:buFontTx/>
              <a:buChar char="–"/>
            </a:pPr>
            <a:r>
              <a:rPr lang="en-US" sz="2000" dirty="0" smtClean="0"/>
              <a:t>Take over the user’s connection and perform the tests at regular intervals</a:t>
            </a:r>
          </a:p>
          <a:p>
            <a:pPr lvl="2">
              <a:buFontTx/>
              <a:buChar char="–"/>
            </a:pPr>
            <a:r>
              <a:rPr lang="en-US" sz="2000" dirty="0" smtClean="0"/>
              <a:t>Report results</a:t>
            </a:r>
          </a:p>
          <a:p>
            <a:pPr lvl="1">
              <a:buFontTx/>
              <a:buChar char="–"/>
            </a:pPr>
            <a:r>
              <a:rPr lang="en-US" sz="2000" dirty="0" smtClean="0"/>
              <a:t>Originally developed to test DSL claims in the UK</a:t>
            </a:r>
          </a:p>
          <a:p>
            <a:pPr lvl="1">
              <a:buFontTx/>
              <a:buChar char="–"/>
            </a:pPr>
            <a:r>
              <a:rPr lang="en-US" sz="2000" dirty="0" smtClean="0"/>
              <a:t>Used by the FCC and ISPs in the US</a:t>
            </a:r>
          </a:p>
          <a:p>
            <a:pPr lvl="1">
              <a:buFontTx/>
              <a:buChar char="–"/>
            </a:pPr>
            <a:r>
              <a:rPr lang="en-US" sz="2000" dirty="0" smtClean="0"/>
              <a:t>Underway in Singapore and in Europe</a:t>
            </a:r>
          </a:p>
          <a:p>
            <a:pPr>
              <a:buFontTx/>
              <a:buChar char="–"/>
            </a:pPr>
            <a:endParaRPr lang="en-US" sz="2400" dirty="0"/>
          </a:p>
          <a:p>
            <a:pPr>
              <a:buFontTx/>
              <a:buChar char="–"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Approaches to Measurement...</a:t>
            </a:r>
            <a:endParaRPr lang="en-US" dirty="0">
              <a:latin typeface="Powderfinger Type"/>
              <a:cs typeface="Powderfinger Type"/>
            </a:endParaRPr>
          </a:p>
        </p:txBody>
      </p:sp>
    </p:spTree>
    <p:extLst>
      <p:ext uri="{BB962C8B-B14F-4D97-AF65-F5344CB8AC3E}">
        <p14:creationId xmlns:p14="http://schemas.microsoft.com/office/powerpoint/2010/main" val="324637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/>
                <a:cs typeface="Powderfinger Type"/>
              </a:rPr>
              <a:t>Observations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36700"/>
            <a:ext cx="4927600" cy="47371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–"/>
            </a:pPr>
            <a:r>
              <a:rPr lang="en-US" sz="2000" dirty="0"/>
              <a:t>IP performance measurement is </a:t>
            </a:r>
            <a:r>
              <a:rPr lang="en-US" sz="2000" u="sng" dirty="0">
                <a:solidFill>
                  <a:schemeClr val="tx2"/>
                </a:solidFill>
              </a:rPr>
              <a:t>not</a:t>
            </a:r>
            <a:r>
              <a:rPr lang="en-US" sz="2000" dirty="0"/>
              <a:t> a well understood activity with mature tools and a coherent understanding of how to interpret various metrics that may be pulled out from hosts and networks</a:t>
            </a:r>
          </a:p>
          <a:p>
            <a:pPr>
              <a:lnSpc>
                <a:spcPct val="80000"/>
              </a:lnSpc>
              <a:buFontTx/>
              <a:buChar char="–"/>
            </a:pPr>
            <a:endParaRPr lang="en-US" sz="2000" dirty="0"/>
          </a:p>
          <a:p>
            <a:pPr>
              <a:lnSpc>
                <a:spcPct val="80000"/>
              </a:lnSpc>
              <a:buFontTx/>
              <a:buChar char="–"/>
            </a:pPr>
            <a:r>
              <a:rPr lang="en-US" sz="2000" dirty="0"/>
              <a:t>The complex interaction of applications, host systems, protocols, network switches and transmission systems is at best only weakly understood </a:t>
            </a:r>
          </a:p>
          <a:p>
            <a:pPr>
              <a:lnSpc>
                <a:spcPct val="80000"/>
              </a:lnSpc>
              <a:buFontTx/>
              <a:buChar char="–"/>
            </a:pPr>
            <a:endParaRPr lang="en-US" sz="2000" dirty="0"/>
          </a:p>
          <a:p>
            <a:pPr>
              <a:lnSpc>
                <a:spcPct val="80000"/>
              </a:lnSpc>
              <a:buFontTx/>
              <a:buChar char="–"/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But there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a lot of  </a:t>
            </a:r>
            <a:r>
              <a:rPr lang="en-US" sz="1800" dirty="0" err="1"/>
              <a:t>slideware</a:t>
            </a:r>
            <a:r>
              <a:rPr lang="en-US" sz="1800" dirty="0"/>
              <a:t> out there claiming to provide The Answer</a:t>
            </a:r>
            <a:r>
              <a:rPr lang="en-US" sz="1800" dirty="0" smtClean="0"/>
              <a:t>!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63700"/>
            <a:ext cx="40386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8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Approaches to Measurement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case study: APNIC’s approach</a:t>
            </a:r>
          </a:p>
          <a:p>
            <a:r>
              <a:rPr lang="en-US" sz="2800" dirty="0" smtClean="0"/>
              <a:t>we wanted to measure IPv6 deployment as seen by end users</a:t>
            </a:r>
          </a:p>
          <a:p>
            <a:r>
              <a:rPr lang="en-US" sz="2800" dirty="0" smtClean="0"/>
              <a:t>We wanted to say something about ALL users</a:t>
            </a:r>
          </a:p>
          <a:p>
            <a:r>
              <a:rPr lang="en-US" sz="2800" dirty="0" smtClean="0"/>
              <a:t>So we were looking at a way to sample end users in a random but statistically significant fashion</a:t>
            </a:r>
          </a:p>
          <a:p>
            <a:r>
              <a:rPr lang="en-US" sz="2800" dirty="0" smtClean="0"/>
              <a:t>We stumbled across the advertising networks...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7271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…buy the users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3492500" cy="50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334" r="18442"/>
          <a:stretch/>
        </p:blipFill>
        <p:spPr>
          <a:xfrm>
            <a:off x="4667305" y="1381277"/>
            <a:ext cx="3621116" cy="51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"/>
    </mc:Choice>
    <mc:Fallback xmlns="">
      <p:transition xmlns:p14="http://schemas.microsoft.com/office/powerpoint/2010/main" spd="slow" advTm="50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Placement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At low CPM, the advertising network needs to present unique, new eyeballs to harvest impressions and take your money.</a:t>
            </a:r>
          </a:p>
          <a:p>
            <a:pPr lvl="1"/>
            <a:r>
              <a:rPr lang="en-US" dirty="0" smtClean="0"/>
              <a:t>Therefore, a ‘good’ advertising network provides fresh crop of unique clients per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1"/>
    </mc:Choice>
    <mc:Fallback xmlns="">
      <p:transition xmlns:p14="http://schemas.microsoft.com/office/powerpoint/2010/main" spd="slow" advTm="87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Unique IPS?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 list of unique IP addresses seen</a:t>
            </a:r>
          </a:p>
          <a:p>
            <a:pPr lvl="1"/>
            <a:r>
              <a:rPr lang="en-US" dirty="0" smtClean="0"/>
              <a:t>Per day</a:t>
            </a:r>
          </a:p>
          <a:p>
            <a:pPr lvl="1"/>
            <a:r>
              <a:rPr lang="en-US" dirty="0" smtClean="0"/>
              <a:t>Since inception</a:t>
            </a:r>
          </a:p>
          <a:p>
            <a:r>
              <a:rPr lang="en-US" dirty="0" smtClean="0"/>
              <a:t>Plot to see behaviours of system</a:t>
            </a:r>
          </a:p>
          <a:p>
            <a:pPr lvl="1"/>
            <a:r>
              <a:rPr lang="en-US" dirty="0" smtClean="0"/>
              <a:t>Do we see ‘same eyeballs’ all the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1"/>
    </mc:Choice>
    <mc:Fallback xmlns="">
      <p:transition xmlns:p14="http://schemas.microsoft.com/office/powerpoint/2010/main" spd="slow" advTm="806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Powderfinger Type"/>
                <a:cs typeface="Powderfinger Type"/>
              </a:rPr>
              <a:t>H</a:t>
            </a:r>
            <a:r>
              <a:rPr lang="en-US" sz="3600" dirty="0" smtClean="0">
                <a:latin typeface="Powderfinger Type"/>
                <a:cs typeface="Powderfinger Type"/>
              </a:rPr>
              <a:t>ow to measure “the Internet”</a:t>
            </a:r>
            <a:endParaRPr lang="en-US" sz="3600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700" y="1417638"/>
            <a:ext cx="5283199" cy="1422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What do we mean when we say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“we’re measuring the Internet?”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07" y="1131956"/>
            <a:ext cx="3775568" cy="3955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103" y="3109635"/>
            <a:ext cx="4699984" cy="313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0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6"/>
    </mc:Choice>
    <mc:Fallback xmlns="">
      <p:transition xmlns:p14="http://schemas.microsoft.com/office/powerpoint/2010/main" spd="slow" advTm="27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Lots of Unique IP’S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4" name="Content Placeholder 3" descr="sample-uniques-cumulativ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1140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4216400" y="291996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Unique IPs via Ads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46600" y="52186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Unique IPs via Web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6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"/>
    </mc:Choice>
    <mc:Fallback xmlns="">
      <p:transition xmlns:p14="http://schemas.microsoft.com/office/powerpoint/2010/main" spd="slow" advTm="11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Dealing with the data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Unified </a:t>
            </a:r>
            <a:r>
              <a:rPr lang="en-US" sz="2400" dirty="0" smtClean="0"/>
              <a:t>web, dns, tcp dumps</a:t>
            </a:r>
          </a:p>
          <a:p>
            <a:r>
              <a:rPr lang="en-US" sz="2400" dirty="0" smtClean="0"/>
              <a:t>Measure:</a:t>
            </a:r>
          </a:p>
          <a:p>
            <a:pPr lvl="1"/>
            <a:r>
              <a:rPr lang="en-US" sz="2000" dirty="0" smtClean="0"/>
              <a:t>IPv6 update rates</a:t>
            </a:r>
          </a:p>
          <a:p>
            <a:pPr lvl="1"/>
            <a:r>
              <a:rPr lang="en-US" sz="2000" dirty="0" smtClean="0"/>
              <a:t>RTT measurements</a:t>
            </a:r>
          </a:p>
          <a:p>
            <a:pPr lvl="1"/>
            <a:r>
              <a:rPr lang="en-US" sz="2000" dirty="0" smtClean="0"/>
              <a:t>Connection Drop rate</a:t>
            </a:r>
          </a:p>
          <a:p>
            <a:pPr lvl="1"/>
            <a:r>
              <a:rPr lang="en-US" sz="2000" dirty="0" err="1" smtClean="0"/>
              <a:t>Approx</a:t>
            </a:r>
            <a:r>
              <a:rPr lang="en-US" sz="2000" dirty="0" smtClean="0"/>
              <a:t> 800,000 </a:t>
            </a:r>
            <a:r>
              <a:rPr lang="en-US" sz="2000" dirty="0" smtClean="0"/>
              <a:t>experiments/day</a:t>
            </a:r>
          </a:p>
          <a:p>
            <a:r>
              <a:rPr lang="en-US" sz="2400" dirty="0" smtClean="0"/>
              <a:t>Post</a:t>
            </a:r>
            <a:r>
              <a:rPr lang="en-US" sz="2400" dirty="0" smtClean="0"/>
              <a:t>-process to add</a:t>
            </a:r>
          </a:p>
          <a:p>
            <a:pPr lvl="1"/>
            <a:r>
              <a:rPr lang="en-US" sz="2000" dirty="0" smtClean="0"/>
              <a:t>Economy of registration (RIR delegated stats)</a:t>
            </a:r>
          </a:p>
          <a:p>
            <a:pPr lvl="1"/>
            <a:r>
              <a:rPr lang="en-US" sz="2000" dirty="0" smtClean="0"/>
              <a:t>Covering prefix  and origin-AS (bgp logs for that day)</a:t>
            </a:r>
          </a:p>
          <a:p>
            <a:r>
              <a:rPr lang="en-US" sz="2400" dirty="0" smtClean="0"/>
              <a:t>Combine into weekly, monthly datasets (&lt;10Mb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2530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2"/>
    </mc:Choice>
    <mc:Fallback xmlns="">
      <p:transition xmlns:p14="http://schemas.microsoft.com/office/powerpoint/2010/main" spd="slow" advTm="23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What are we finding?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38756"/>
            <a:ext cx="6350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6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"/>
    </mc:Choice>
    <mc:Fallback xmlns="">
      <p:transition xmlns:p14="http://schemas.microsoft.com/office/powerpoint/2010/main" spd="slow" advTm="6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What </a:t>
            </a:r>
            <a:r>
              <a:rPr lang="en-US" dirty="0">
                <a:latin typeface="Powderfinger Type"/>
                <a:cs typeface="Powderfinger Type"/>
              </a:rPr>
              <a:t>a</a:t>
            </a:r>
            <a:r>
              <a:rPr lang="en-US" dirty="0" smtClean="0">
                <a:latin typeface="Powderfinger Type"/>
                <a:cs typeface="Powderfinger Type"/>
              </a:rPr>
              <a:t>re we finding?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http://labs.apnic.net/ipv6_measurement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Breakdowns by ASN, Economy, Region, Organisation</a:t>
            </a:r>
          </a:p>
          <a:p>
            <a:pPr lvl="1"/>
            <a:r>
              <a:rPr lang="en-US" dirty="0" smtClean="0"/>
              <a:t>JSON and CSV datasets for every graph produced, on a stable URL</a:t>
            </a:r>
          </a:p>
          <a:p>
            <a:pPr lvl="1"/>
            <a:r>
              <a:rPr lang="en-US" dirty="0" smtClean="0"/>
              <a:t>Coming soon: single fetch of the dataset for bigtable map/reduce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125+ economies provide &gt;200 samples/interval consistently in weeklies, 150+ at monthlies.</a:t>
            </a:r>
          </a:p>
          <a:p>
            <a:pPr lvl="1"/>
            <a:r>
              <a:rPr lang="en-US" dirty="0" smtClean="0"/>
              <a:t>Law of diminishing returns as more data collected</a:t>
            </a:r>
          </a:p>
          <a:p>
            <a:pPr lvl="1"/>
            <a:r>
              <a:rPr lang="en-US" dirty="0" smtClean="0"/>
              <a:t>200 is somewhat arbitrary, but provides for 0.005 level measure if we get one-in-200 hit. </a:t>
            </a:r>
          </a:p>
          <a:p>
            <a:pPr lvl="1"/>
            <a:r>
              <a:rPr lang="en-US" dirty="0" smtClean="0"/>
              <a:t>Beyond this, data is insufficient to measure lowside IPv6 preference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35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67"/>
    </mc:Choice>
    <mc:Fallback xmlns="">
      <p:transition xmlns:p14="http://schemas.microsoft.com/office/powerpoint/2010/main" spd="slow" advTm="447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wderfinger Type"/>
                <a:cs typeface="Powderfinger Type"/>
              </a:rPr>
              <a:t>Google visualization API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0" y="2230270"/>
            <a:ext cx="5878401" cy="3912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3950" y="2551301"/>
            <a:ext cx="411357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FF00"/>
                </a:solidFill>
              </a:rPr>
              <a:t>G</a:t>
            </a:r>
            <a:r>
              <a:rPr lang="en-US" sz="19900" dirty="0" smtClean="0">
                <a:solidFill>
                  <a:srgbClr val="3366FF"/>
                </a:solidFill>
              </a:rPr>
              <a:t>L</a:t>
            </a:r>
            <a:r>
              <a:rPr lang="en-US" sz="19900" dirty="0" smtClean="0">
                <a:solidFill>
                  <a:srgbClr val="FF0000"/>
                </a:solidFill>
              </a:rPr>
              <a:t>E</a:t>
            </a:r>
            <a:endParaRPr lang="en-US" sz="199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897" y="2343202"/>
            <a:ext cx="179460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</a:rPr>
              <a:t>G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"/>
    </mc:Choice>
    <mc:Fallback xmlns="">
      <p:transition xmlns:p14="http://schemas.microsoft.com/office/powerpoint/2010/main" spd="slow" advTm="10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Google visualization API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5" name="Picture 4" descr="Screen Shot 2012-07-10 at 8.17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562100"/>
            <a:ext cx="8394700" cy="5194300"/>
          </a:xfrm>
          <a:prstGeom prst="rect">
            <a:avLst/>
          </a:prstGeom>
        </p:spPr>
      </p:pic>
      <p:pic>
        <p:nvPicPr>
          <p:cNvPr id="7" name="Picture 6" descr="Screen Shot 2012-07-10 at 8.17.41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14074" r="5824" b="14074"/>
          <a:stretch/>
        </p:blipFill>
        <p:spPr>
          <a:xfrm>
            <a:off x="4176746" y="5486400"/>
            <a:ext cx="3182335" cy="876950"/>
          </a:xfrm>
          <a:prstGeom prst="rect">
            <a:avLst/>
          </a:prstGeom>
        </p:spPr>
      </p:pic>
      <p:pic>
        <p:nvPicPr>
          <p:cNvPr id="8" name="Picture 7" descr="Screen Shot 2012-07-10 at 9.03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3746500"/>
            <a:ext cx="3160266" cy="82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5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6"/>
    </mc:Choice>
    <mc:Fallback xmlns="">
      <p:transition xmlns:p14="http://schemas.microsoft.com/office/powerpoint/2010/main" spd="slow" advTm="34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Google visualization API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5" name="Content Placeholder 4" descr="Screen Shot 2012-07-10 at 8.22.4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2" b="6956"/>
          <a:stretch/>
        </p:blipFill>
        <p:spPr>
          <a:xfrm>
            <a:off x="1104900" y="1461794"/>
            <a:ext cx="6781800" cy="4824706"/>
          </a:xfrm>
        </p:spPr>
      </p:pic>
    </p:spTree>
    <p:extLst>
      <p:ext uri="{BB962C8B-B14F-4D97-AF65-F5344CB8AC3E}">
        <p14:creationId xmlns:p14="http://schemas.microsoft.com/office/powerpoint/2010/main" val="39287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"/>
    </mc:Choice>
    <mc:Fallback xmlns="">
      <p:transition xmlns:p14="http://schemas.microsoft.com/office/powerpoint/2010/main" spd="slow" advTm="1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IPv6 measurement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Penetration rate of IPv6 into the global AS economy is slow</a:t>
            </a:r>
          </a:p>
          <a:p>
            <a:r>
              <a:rPr lang="en-US" sz="2400" dirty="0" smtClean="0"/>
              <a:t>No signs of ‘game changer’  flip to IPv6 at the end-user yet</a:t>
            </a:r>
          </a:p>
          <a:p>
            <a:r>
              <a:rPr lang="en-US" sz="2400" dirty="0" smtClean="0"/>
              <a:t>Widely distributed hop-over for IPv6 being seen. </a:t>
            </a:r>
          </a:p>
          <a:p>
            <a:pPr lvl="1"/>
            <a:r>
              <a:rPr lang="en-US" sz="2000" dirty="0" smtClean="0"/>
              <a:t>due to the CPE gap ?</a:t>
            </a:r>
          </a:p>
          <a:p>
            <a:pPr lvl="1"/>
            <a:r>
              <a:rPr lang="en-US" sz="2000" dirty="0" smtClean="0"/>
              <a:t>Even IPv6 enabled ISPs have customers tunnelling over the air-gap</a:t>
            </a:r>
          </a:p>
          <a:p>
            <a:r>
              <a:rPr lang="en-US" sz="2400" dirty="0" smtClean="0"/>
              <a:t>Much more information about IPv6, global internet behaviour is in the data</a:t>
            </a:r>
          </a:p>
          <a:p>
            <a:pPr lvl="1"/>
            <a:r>
              <a:rPr lang="en-US" sz="2000" dirty="0" smtClean="0"/>
              <a:t>“watch this space” –long-term investment in measurement, ongoing.</a:t>
            </a:r>
          </a:p>
          <a:p>
            <a:pPr lvl="1"/>
            <a:r>
              <a:rPr lang="en-US" sz="2000" dirty="0" smtClean="0"/>
              <a:t>Better datasets, BigTable map/reduce</a:t>
            </a:r>
            <a:endParaRPr lang="en-US" sz="2000" dirty="0"/>
          </a:p>
          <a:p>
            <a:pPr lvl="1"/>
            <a:r>
              <a:rPr lang="en-US" sz="2000" dirty="0" smtClean="0"/>
              <a:t>Collaborations with “the usual suspects” to extend the experiment</a:t>
            </a:r>
          </a:p>
        </p:txBody>
      </p:sp>
    </p:spTree>
    <p:extLst>
      <p:ext uri="{BB962C8B-B14F-4D97-AF65-F5344CB8AC3E}">
        <p14:creationId xmlns:p14="http://schemas.microsoft.com/office/powerpoint/2010/main" val="19478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"/>
    </mc:Choice>
    <mc:Fallback xmlns="">
      <p:transition xmlns:p14="http://schemas.microsoft.com/office/powerpoint/2010/main" spd="slow" advTm="4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Conclusions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Understand </a:t>
            </a:r>
            <a:r>
              <a:rPr lang="en-US" sz="2400" b="1" dirty="0" smtClean="0"/>
              <a:t>WHY</a:t>
            </a:r>
            <a:r>
              <a:rPr lang="en-US" sz="2400" dirty="0" smtClean="0"/>
              <a:t> you want to conduct a measurement exercise</a:t>
            </a:r>
          </a:p>
          <a:p>
            <a:pPr marL="0" indent="0">
              <a:buNone/>
            </a:pPr>
            <a:r>
              <a:rPr lang="en-US" sz="2400" dirty="0" smtClean="0"/>
              <a:t>Understand the </a:t>
            </a:r>
            <a:r>
              <a:rPr lang="en-US" sz="2400" b="1" dirty="0" smtClean="0"/>
              <a:t>LIMITATIONS</a:t>
            </a:r>
            <a:r>
              <a:rPr lang="en-US" sz="2400" dirty="0" smtClean="0"/>
              <a:t> of any measurement program</a:t>
            </a:r>
          </a:p>
          <a:p>
            <a:pPr marL="0" indent="0">
              <a:buNone/>
            </a:pPr>
            <a:r>
              <a:rPr lang="en-US" sz="2400" dirty="0" smtClean="0"/>
              <a:t>Understand the </a:t>
            </a:r>
            <a:r>
              <a:rPr lang="en-US" sz="2400" b="1" dirty="0" smtClean="0"/>
              <a:t>CONTEXT</a:t>
            </a:r>
            <a:r>
              <a:rPr lang="en-US" sz="2400" dirty="0" smtClean="0"/>
              <a:t> of the measurement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You </a:t>
            </a:r>
            <a:r>
              <a:rPr lang="en-US" sz="2400" dirty="0" smtClean="0"/>
              <a:t>can </a:t>
            </a:r>
            <a:r>
              <a:rPr lang="en-US" sz="2400" dirty="0" smtClean="0"/>
              <a:t>either take </a:t>
            </a:r>
            <a:r>
              <a:rPr lang="en-US" sz="2400" dirty="0" smtClean="0"/>
              <a:t>your data and bend the analysis to suit today’s </a:t>
            </a:r>
            <a:r>
              <a:rPr lang="en-US" sz="2400" dirty="0" smtClean="0"/>
              <a:t>question</a:t>
            </a:r>
          </a:p>
          <a:p>
            <a:pPr marL="0" indent="0">
              <a:buNone/>
            </a:pPr>
            <a:r>
              <a:rPr lang="en-US" sz="2400" dirty="0" smtClean="0"/>
              <a:t>Or </a:t>
            </a:r>
            <a:r>
              <a:rPr lang="en-US" sz="2400" dirty="0" smtClean="0"/>
              <a:t>try and understand what data sets </a:t>
            </a:r>
            <a:r>
              <a:rPr lang="en-US" sz="2400" dirty="0" smtClean="0"/>
              <a:t>and measurement methodology </a:t>
            </a:r>
            <a:r>
              <a:rPr lang="en-US" sz="2400" dirty="0" smtClean="0"/>
              <a:t>might directly address your question</a:t>
            </a:r>
          </a:p>
        </p:txBody>
      </p:sp>
    </p:spTree>
    <p:extLst>
      <p:ext uri="{BB962C8B-B14F-4D97-AF65-F5344CB8AC3E}">
        <p14:creationId xmlns:p14="http://schemas.microsoft.com/office/powerpoint/2010/main" val="264962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7"/>
    </mc:Choice>
    <mc:Fallback xmlns="">
      <p:transition xmlns:p14="http://schemas.microsoft.com/office/powerpoint/2010/main" spd="slow" advTm="21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14350" y="571501"/>
            <a:ext cx="3111500" cy="9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AhnbergHand"/>
                <a:cs typeface="AhnbergHand"/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524000"/>
            <a:ext cx="5080000" cy="381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207" y="4967999"/>
            <a:ext cx="3111500" cy="965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Discussion?</a:t>
            </a:r>
            <a:endParaRPr lang="en-US" dirty="0">
              <a:latin typeface="AhnbergHand"/>
              <a:cs typeface="AhnbergHa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58" y="6208037"/>
            <a:ext cx="2540000" cy="62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4361" y="6406745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667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7-10 at 7.19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3" y="635000"/>
            <a:ext cx="4125929" cy="5132388"/>
          </a:xfrm>
          <a:prstGeom prst="rect">
            <a:avLst/>
          </a:prstGeom>
        </p:spPr>
      </p:pic>
      <p:pic>
        <p:nvPicPr>
          <p:cNvPr id="2" name="Picture 1" descr="Screen Shot 2012-07-10 at 7.19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3" y="635000"/>
            <a:ext cx="4125929" cy="5132388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5313" y="727076"/>
            <a:ext cx="3810000" cy="50403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984807"/>
                </a:solidFill>
                <a:latin typeface="AhnbergHand"/>
                <a:cs typeface="AhnbergHand"/>
              </a:rPr>
              <a:t>User experience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Responsiveness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Sustained Throughput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Application performance quality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Consistency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Availability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984807"/>
                </a:solidFill>
                <a:latin typeface="AhnbergHand"/>
                <a:cs typeface="AhnbergHand"/>
              </a:rPr>
              <a:t>Network </a:t>
            </a:r>
            <a:r>
              <a:rPr lang="en-US" sz="2400" dirty="0" err="1">
                <a:solidFill>
                  <a:srgbClr val="984807"/>
                </a:solidFill>
                <a:latin typeface="AhnbergHand"/>
                <a:cs typeface="AhnbergHand"/>
              </a:rPr>
              <a:t>Behaviour</a:t>
            </a:r>
            <a:endParaRPr lang="en-US" sz="2400" dirty="0">
              <a:solidFill>
                <a:srgbClr val="984807"/>
              </a:solidFill>
              <a:latin typeface="AhnbergHand"/>
              <a:cs typeface="AhnbergHand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Routing Stability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Path characteristics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984807"/>
                </a:solidFill>
                <a:latin typeface="AhnbergHand"/>
                <a:cs typeface="AhnbergHand"/>
              </a:rPr>
              <a:t>Element </a:t>
            </a:r>
            <a:r>
              <a:rPr lang="en-US" sz="2400" dirty="0" err="1">
                <a:solidFill>
                  <a:srgbClr val="984807"/>
                </a:solidFill>
                <a:latin typeface="AhnbergHand"/>
                <a:cs typeface="AhnbergHand"/>
              </a:rPr>
              <a:t>Behaviour</a:t>
            </a:r>
            <a:endParaRPr lang="en-US" sz="2400" dirty="0">
              <a:solidFill>
                <a:srgbClr val="984807"/>
              </a:solidFill>
              <a:latin typeface="AhnbergHand"/>
              <a:cs typeface="AhnbergHand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Subnet characteristics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Switch element </a:t>
            </a:r>
            <a:r>
              <a:rPr lang="en-US" sz="2000" dirty="0" err="1">
                <a:latin typeface="AhnbergHand"/>
                <a:cs typeface="AhnbergHand"/>
              </a:rPr>
              <a:t>behaviour</a:t>
            </a:r>
            <a:endParaRPr lang="en-US" sz="2000" dirty="0">
              <a:latin typeface="AhnbergHand"/>
              <a:cs typeface="AhnbergHand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Switch resource consumption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06938" y="727076"/>
            <a:ext cx="4094162" cy="468807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984807"/>
                </a:solidFill>
                <a:latin typeface="AhnbergHand"/>
                <a:cs typeface="AhnbergHand"/>
              </a:rPr>
              <a:t>Network availability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Element availability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Transmission path availability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Transmission element BER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Network path availability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984807"/>
                </a:solidFill>
                <a:latin typeface="AhnbergHand"/>
                <a:cs typeface="AhnbergHand"/>
              </a:rPr>
              <a:t>Path characteristics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Latency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Jitter characteristics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Loss </a:t>
            </a:r>
            <a:r>
              <a:rPr lang="en-US" sz="2000" dirty="0" smtClean="0">
                <a:latin typeface="AhnbergHand"/>
                <a:cs typeface="AhnbergHand"/>
              </a:rPr>
              <a:t>characteristics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984807"/>
                </a:solidFill>
                <a:latin typeface="AhnbergHand"/>
                <a:cs typeface="AhnbergHand"/>
              </a:rPr>
              <a:t>Protocol </a:t>
            </a:r>
            <a:r>
              <a:rPr lang="en-US" sz="2400" dirty="0" err="1" smtClean="0">
                <a:solidFill>
                  <a:srgbClr val="984807"/>
                </a:solidFill>
                <a:latin typeface="AhnbergHand"/>
                <a:cs typeface="AhnbergHand"/>
              </a:rPr>
              <a:t>behaviour</a:t>
            </a:r>
            <a:endParaRPr lang="en-US" sz="2400" dirty="0" smtClean="0">
              <a:solidFill>
                <a:srgbClr val="984807"/>
              </a:solidFill>
              <a:latin typeface="AhnbergHand"/>
              <a:cs typeface="AhnbergHand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hnbergHand"/>
                <a:cs typeface="AhnbergHand"/>
              </a:rPr>
              <a:t>Transport protocol </a:t>
            </a:r>
            <a:r>
              <a:rPr lang="en-US" sz="2000" dirty="0" err="1" smtClean="0">
                <a:latin typeface="AhnbergHand"/>
                <a:cs typeface="AhnbergHand"/>
              </a:rPr>
              <a:t>behaviour</a:t>
            </a:r>
            <a:endParaRPr lang="en-US" sz="2000" dirty="0" smtClean="0">
              <a:latin typeface="AhnbergHand"/>
              <a:cs typeface="AhnbergHand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hnbergHand"/>
                <a:cs typeface="AhnbergHand"/>
              </a:rPr>
              <a:t>IPv6 penetration levels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hnbergHand"/>
                <a:cs typeface="AhnbergHand"/>
              </a:rPr>
              <a:t>Failover </a:t>
            </a:r>
            <a:r>
              <a:rPr lang="en-US" sz="2000" dirty="0" err="1" smtClean="0">
                <a:latin typeface="AhnbergHand"/>
                <a:cs typeface="AhnbergHand"/>
              </a:rPr>
              <a:t>behaviour</a:t>
            </a:r>
            <a:endParaRPr lang="en-US" sz="2000" dirty="0" smtClean="0">
              <a:latin typeface="AhnbergHand"/>
              <a:cs typeface="AhnbergHand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hnbergHand"/>
                <a:cs typeface="AhnbergHand"/>
              </a:rPr>
              <a:t>Connection failures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984807"/>
                </a:solidFill>
                <a:latin typeface="AhnbergHand"/>
                <a:cs typeface="AhnbergHand"/>
              </a:rPr>
              <a:t>And so on...</a:t>
            </a:r>
          </a:p>
        </p:txBody>
      </p:sp>
    </p:spTree>
    <p:extLst>
      <p:ext uri="{BB962C8B-B14F-4D97-AF65-F5344CB8AC3E}">
        <p14:creationId xmlns:p14="http://schemas.microsoft.com/office/powerpoint/2010/main" val="425151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07-10 at 7.19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3" y="635000"/>
            <a:ext cx="4125929" cy="5132388"/>
          </a:xfrm>
          <a:prstGeom prst="rect">
            <a:avLst/>
          </a:prstGeom>
        </p:spPr>
      </p:pic>
      <p:pic>
        <p:nvPicPr>
          <p:cNvPr id="2" name="Picture 1" descr="Screen Shot 2012-07-10 at 7.19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3" y="635000"/>
            <a:ext cx="4125929" cy="5132388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5313" y="727076"/>
            <a:ext cx="3810000" cy="50403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984807"/>
                </a:solidFill>
                <a:latin typeface="AhnbergHand"/>
                <a:cs typeface="AhnbergHand"/>
              </a:rPr>
              <a:t>User experience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Responsiveness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Sustained Throughput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Application performance quality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Consistency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Availability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984807"/>
                </a:solidFill>
                <a:latin typeface="AhnbergHand"/>
                <a:cs typeface="AhnbergHand"/>
              </a:rPr>
              <a:t>Network </a:t>
            </a:r>
            <a:r>
              <a:rPr lang="en-US" sz="2400" dirty="0" err="1">
                <a:solidFill>
                  <a:srgbClr val="984807"/>
                </a:solidFill>
                <a:latin typeface="AhnbergHand"/>
                <a:cs typeface="AhnbergHand"/>
              </a:rPr>
              <a:t>Behaviour</a:t>
            </a:r>
            <a:endParaRPr lang="en-US" sz="2400" dirty="0">
              <a:solidFill>
                <a:srgbClr val="984807"/>
              </a:solidFill>
              <a:latin typeface="AhnbergHand"/>
              <a:cs typeface="AhnbergHand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Routing Stability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Path characteristics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984807"/>
                </a:solidFill>
                <a:latin typeface="AhnbergHand"/>
                <a:cs typeface="AhnbergHand"/>
              </a:rPr>
              <a:t>Element </a:t>
            </a:r>
            <a:r>
              <a:rPr lang="en-US" sz="2400" dirty="0" err="1">
                <a:solidFill>
                  <a:srgbClr val="984807"/>
                </a:solidFill>
                <a:latin typeface="AhnbergHand"/>
                <a:cs typeface="AhnbergHand"/>
              </a:rPr>
              <a:t>Behaviour</a:t>
            </a:r>
            <a:endParaRPr lang="en-US" sz="2400" dirty="0">
              <a:solidFill>
                <a:srgbClr val="984807"/>
              </a:solidFill>
              <a:latin typeface="AhnbergHand"/>
              <a:cs typeface="AhnbergHand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Subnet characteristics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Switch element </a:t>
            </a:r>
            <a:r>
              <a:rPr lang="en-US" sz="2000" dirty="0" err="1">
                <a:latin typeface="AhnbergHand"/>
                <a:cs typeface="AhnbergHand"/>
              </a:rPr>
              <a:t>behaviour</a:t>
            </a:r>
            <a:endParaRPr lang="en-US" sz="2000" dirty="0">
              <a:latin typeface="AhnbergHand"/>
              <a:cs typeface="AhnbergHand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Switch resource consumption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06938" y="727076"/>
            <a:ext cx="4094162" cy="468807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984807"/>
                </a:solidFill>
                <a:latin typeface="AhnbergHand"/>
                <a:cs typeface="AhnbergHand"/>
              </a:rPr>
              <a:t>Network availability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Element availability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Transmission path availability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Transmission element BER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Network path availability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984807"/>
                </a:solidFill>
                <a:latin typeface="AhnbergHand"/>
                <a:cs typeface="AhnbergHand"/>
              </a:rPr>
              <a:t>Path characteristics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Latency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Jitter characteristics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hnbergHand"/>
                <a:cs typeface="AhnbergHand"/>
              </a:rPr>
              <a:t>Loss </a:t>
            </a:r>
            <a:r>
              <a:rPr lang="en-US" sz="2000" dirty="0" smtClean="0">
                <a:latin typeface="AhnbergHand"/>
                <a:cs typeface="AhnbergHand"/>
              </a:rPr>
              <a:t>characteristics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984807"/>
                </a:solidFill>
                <a:latin typeface="AhnbergHand"/>
                <a:cs typeface="AhnbergHand"/>
              </a:rPr>
              <a:t>Protocol </a:t>
            </a:r>
            <a:r>
              <a:rPr lang="en-US" sz="2400" dirty="0" err="1" smtClean="0">
                <a:solidFill>
                  <a:srgbClr val="984807"/>
                </a:solidFill>
                <a:latin typeface="AhnbergHand"/>
                <a:cs typeface="AhnbergHand"/>
              </a:rPr>
              <a:t>behaviour</a:t>
            </a:r>
            <a:endParaRPr lang="en-US" sz="2400" dirty="0" smtClean="0">
              <a:solidFill>
                <a:srgbClr val="984807"/>
              </a:solidFill>
              <a:latin typeface="AhnbergHand"/>
              <a:cs typeface="AhnbergHand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hnbergHand"/>
                <a:cs typeface="AhnbergHand"/>
              </a:rPr>
              <a:t>Transport protocol </a:t>
            </a:r>
            <a:r>
              <a:rPr lang="en-US" sz="2000" dirty="0" err="1" smtClean="0">
                <a:latin typeface="AhnbergHand"/>
                <a:cs typeface="AhnbergHand"/>
              </a:rPr>
              <a:t>behaviour</a:t>
            </a:r>
            <a:endParaRPr lang="en-US" sz="2000" dirty="0" smtClean="0">
              <a:latin typeface="AhnbergHand"/>
              <a:cs typeface="AhnbergHand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hnbergHand"/>
                <a:cs typeface="AhnbergHand"/>
              </a:rPr>
              <a:t>IPv6 penetration levels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hnbergHand"/>
                <a:cs typeface="AhnbergHand"/>
              </a:rPr>
              <a:t>Failover </a:t>
            </a:r>
            <a:r>
              <a:rPr lang="en-US" sz="2000" dirty="0" err="1" smtClean="0">
                <a:latin typeface="AhnbergHand"/>
                <a:cs typeface="AhnbergHand"/>
              </a:rPr>
              <a:t>behaviour</a:t>
            </a:r>
            <a:endParaRPr lang="en-US" sz="2000" dirty="0" smtClean="0">
              <a:latin typeface="AhnbergHand"/>
              <a:cs typeface="AhnbergHand"/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hnbergHand"/>
                <a:cs typeface="AhnbergHand"/>
              </a:rPr>
              <a:t>Connection failures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984807"/>
                </a:solidFill>
                <a:latin typeface="AhnbergHand"/>
                <a:cs typeface="AhnbergHand"/>
              </a:rPr>
              <a:t>And so on...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 rot="20571085">
            <a:off x="404813" y="2881313"/>
            <a:ext cx="8305800" cy="1143000"/>
          </a:xfrm>
          <a:solidFill>
            <a:schemeClr val="bg1">
              <a:alpha val="71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Powderfinger Type"/>
                <a:cs typeface="Powderfinger Type"/>
              </a:rPr>
              <a:t>What are you trying to measure?</a:t>
            </a:r>
          </a:p>
        </p:txBody>
      </p:sp>
    </p:spTree>
    <p:extLst>
      <p:ext uri="{BB962C8B-B14F-4D97-AF65-F5344CB8AC3E}">
        <p14:creationId xmlns:p14="http://schemas.microsoft.com/office/powerpoint/2010/main" val="405105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Powderfinger Type"/>
                <a:cs typeface="Powderfinger Type"/>
              </a:rPr>
              <a:t>Network Measurement Approaches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497888" cy="31242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PING and related probe techniques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Send an ICMP echo request to a target device and measure the time to respond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Often used to interpret some indication of delay, loss and jitter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BUT has little relationship to application performance,  as the probe measurement  is heavily impacted by the </a:t>
            </a:r>
            <a:r>
              <a:rPr lang="en-US" sz="2400" dirty="0" err="1"/>
              <a:t>behaviour</a:t>
            </a:r>
            <a:r>
              <a:rPr lang="en-US" sz="2400" dirty="0"/>
              <a:t> of the probe and the echo point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i.e. beyond being a remote device availability beacon, its of little practical </a:t>
            </a:r>
            <a:r>
              <a:rPr lang="en-US" sz="2000" dirty="0" smtClean="0"/>
              <a:t>use</a:t>
            </a:r>
          </a:p>
          <a:p>
            <a:pPr lvl="2">
              <a:lnSpc>
                <a:spcPct val="80000"/>
              </a:lnSpc>
            </a:pPr>
            <a:endParaRPr lang="en-US" sz="2000" dirty="0"/>
          </a:p>
          <a:p>
            <a:pPr lvl="2">
              <a:lnSpc>
                <a:spcPct val="8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8532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Powderfinger Type"/>
                <a:cs typeface="Powderfinger Type"/>
              </a:rPr>
              <a:t>Network Measurement Approaches</a:t>
            </a:r>
            <a:endParaRPr lang="en-US" sz="3200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SNMP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Per-element probe to poll various aspects of an element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current status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Of little practical value in determining end-to-end network performance, as there is a distinct gap between end-to-end path performance and periodic polling of network element state</a:t>
            </a:r>
          </a:p>
        </p:txBody>
      </p:sp>
    </p:spTree>
    <p:extLst>
      <p:ext uri="{BB962C8B-B14F-4D97-AF65-F5344CB8AC3E}">
        <p14:creationId xmlns:p14="http://schemas.microsoft.com/office/powerpoint/2010/main" val="283807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Powderfinger Type"/>
                <a:cs typeface="Powderfinger Type"/>
              </a:rPr>
              <a:t>Network Measurement Approaches</a:t>
            </a:r>
            <a:endParaRPr lang="en-US" sz="3200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Active Test Traffic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Perform a particular network transaction in a periodic fashion and correlate application performance across invocations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Often measures the performance limitations of the test gear and the target rather than the network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Tests only a small number of network transit paths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Provides only a weak correlation between measurement results and actual end-user experiences of application performance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01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What, Where and Why?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987" y="1456485"/>
            <a:ext cx="8278813" cy="3124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Using a combination of active and passive measurement techniques there is a massive set of possible aspects of network </a:t>
            </a:r>
            <a:r>
              <a:rPr lang="en-US" sz="2400" dirty="0" err="1"/>
              <a:t>behaviour</a:t>
            </a:r>
            <a:r>
              <a:rPr lang="en-US" sz="2400" dirty="0"/>
              <a:t> that can be measured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Few </a:t>
            </a:r>
            <a:r>
              <a:rPr lang="en-US" sz="2400" dirty="0" smtClean="0"/>
              <a:t>network measurements </a:t>
            </a:r>
            <a:r>
              <a:rPr lang="en-US" sz="2400" dirty="0"/>
              <a:t>have any real bearing on the performance characteristics of applications that include some form of network interaction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i.e. there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a difference between measuring any old thing and measuring something relevant and useful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If you are going to measure something…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Know </a:t>
            </a:r>
            <a:r>
              <a:rPr lang="en-US" sz="1800" u="sng" dirty="0"/>
              <a:t>why</a:t>
            </a:r>
            <a:r>
              <a:rPr lang="en-US" sz="1800" dirty="0"/>
              <a:t> you are measuring it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Understand the </a:t>
            </a:r>
            <a:r>
              <a:rPr lang="en-US" sz="1800" u="sng" dirty="0"/>
              <a:t>limitations</a:t>
            </a:r>
            <a:r>
              <a:rPr lang="en-US" sz="1800" dirty="0"/>
              <a:t> of the measurement technique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Understand the limitations of any </a:t>
            </a:r>
            <a:r>
              <a:rPr lang="en-US" sz="1800" u="sng" dirty="0"/>
              <a:t>interpretation</a:t>
            </a:r>
            <a:r>
              <a:rPr lang="en-US" sz="1800" dirty="0"/>
              <a:t> of the measurement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Understand who is the </a:t>
            </a:r>
            <a:r>
              <a:rPr lang="en-US" sz="1800" u="sng" dirty="0"/>
              <a:t>consumer</a:t>
            </a:r>
            <a:r>
              <a:rPr lang="en-US" sz="1800" dirty="0"/>
              <a:t> of the measurement</a:t>
            </a:r>
          </a:p>
        </p:txBody>
      </p:sp>
    </p:spTree>
    <p:extLst>
      <p:ext uri="{BB962C8B-B14F-4D97-AF65-F5344CB8AC3E}">
        <p14:creationId xmlns:p14="http://schemas.microsoft.com/office/powerpoint/2010/main" val="422309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5972</TotalTime>
  <Words>1877</Words>
  <Application>Microsoft Macintosh PowerPoint</Application>
  <PresentationFormat>On-screen Show (4:3)</PresentationFormat>
  <Paragraphs>282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 Network Analytics</vt:lpstr>
      <vt:lpstr>PowerPoint Presentation</vt:lpstr>
      <vt:lpstr>How to measure “the Internet”</vt:lpstr>
      <vt:lpstr>PowerPoint Presentation</vt:lpstr>
      <vt:lpstr>What are you trying to measure?</vt:lpstr>
      <vt:lpstr>Network Measurement Approaches</vt:lpstr>
      <vt:lpstr>Network Measurement Approaches</vt:lpstr>
      <vt:lpstr>Network Measurement Approaches</vt:lpstr>
      <vt:lpstr>What, Where and Why?</vt:lpstr>
      <vt:lpstr>IP Performance</vt:lpstr>
      <vt:lpstr>TCP Performance</vt:lpstr>
      <vt:lpstr>Maybe asking how to measure “network performance” is the wrong question</vt:lpstr>
      <vt:lpstr>How to measure the end user </vt:lpstr>
      <vt:lpstr>Anatomy of a web page fetch (1990s)</vt:lpstr>
      <vt:lpstr>Anatomy of a web page fetch (1990s)</vt:lpstr>
      <vt:lpstr>Anatomy of a web page fetch (2010s)</vt:lpstr>
      <vt:lpstr>Anatomy of a web page fetch (2010s)</vt:lpstr>
      <vt:lpstr>HTTP/HTML ain’t what it used to be</vt:lpstr>
      <vt:lpstr>Observations</vt:lpstr>
      <vt:lpstr>Approaches to Measurement...</vt:lpstr>
      <vt:lpstr>Approaches to Measurement...</vt:lpstr>
      <vt:lpstr>Approaches to Measurement...</vt:lpstr>
      <vt:lpstr>Approaches to Measurement...</vt:lpstr>
      <vt:lpstr>Approaches to Measurement...</vt:lpstr>
      <vt:lpstr>Observations</vt:lpstr>
      <vt:lpstr>Approaches to Measurement</vt:lpstr>
      <vt:lpstr>…buy the users</vt:lpstr>
      <vt:lpstr>Placement</vt:lpstr>
      <vt:lpstr>Unique IPS?</vt:lpstr>
      <vt:lpstr>Lots of Unique IP’S</vt:lpstr>
      <vt:lpstr>Dealing with the data</vt:lpstr>
      <vt:lpstr>What are we finding?</vt:lpstr>
      <vt:lpstr>What are we finding?</vt:lpstr>
      <vt:lpstr>Google visualization API</vt:lpstr>
      <vt:lpstr>Google visualization API</vt:lpstr>
      <vt:lpstr>Google visualization API</vt:lpstr>
      <vt:lpstr>IPv6 measurement</vt:lpstr>
      <vt:lpstr>Conclusions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right choice: An analysis of Dual Stack behaviour</dc:title>
  <dc:creator>Geoff Huston</dc:creator>
  <cp:lastModifiedBy>Geoff Huston</cp:lastModifiedBy>
  <cp:revision>113</cp:revision>
  <dcterms:created xsi:type="dcterms:W3CDTF">2012-02-22T23:57:34Z</dcterms:created>
  <dcterms:modified xsi:type="dcterms:W3CDTF">2012-07-10T00:39:30Z</dcterms:modified>
</cp:coreProperties>
</file>