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69" r:id="rId5"/>
    <p:sldId id="259" r:id="rId6"/>
    <p:sldId id="258" r:id="rId7"/>
    <p:sldId id="260" r:id="rId8"/>
    <p:sldId id="261" r:id="rId9"/>
    <p:sldId id="270" r:id="rId10"/>
    <p:sldId id="268" r:id="rId11"/>
    <p:sldId id="265" r:id="rId12"/>
    <p:sldId id="266" r:id="rId13"/>
    <p:sldId id="271" r:id="rId14"/>
    <p:sldId id="262" r:id="rId15"/>
    <p:sldId id="263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32" autoAdjust="0"/>
    <p:restoredTop sz="86364" autoAdjust="0"/>
  </p:normalViewPr>
  <p:slideViewPr>
    <p:cSldViewPr snapToGrid="0" snapToObjects="1">
      <p:cViewPr varScale="1">
        <p:scale>
          <a:sx n="100" d="100"/>
          <a:sy n="100" d="100"/>
        </p:scale>
        <p:origin x="-8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0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4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29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9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5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4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6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5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1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8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9FAEC-1F1F-2441-80BF-BF524EA12410}" type="datetimeFigureOut">
              <a:rPr lang="en-US" smtClean="0"/>
              <a:t>30/06/11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965FE-5FC0-A843-80DD-266CF45B7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56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Policy </a:t>
            </a:r>
            <a:r>
              <a:rPr lang="en-US" dirty="0" smtClean="0"/>
              <a:t>Issues </a:t>
            </a:r>
            <a:r>
              <a:rPr lang="en-US" dirty="0" smtClean="0"/>
              <a:t>in the  Communications and Infrastructure Services Policy area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Geoff Huston</a:t>
            </a:r>
          </a:p>
          <a:p>
            <a:r>
              <a:rPr lang="en-US" dirty="0" smtClean="0"/>
              <a:t>APNIC</a:t>
            </a:r>
          </a:p>
          <a:p>
            <a:r>
              <a:rPr lang="en-US" dirty="0" smtClean="0"/>
              <a:t>June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76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</a:t>
            </a:r>
            <a:r>
              <a:rPr lang="en-US" baseline="0" dirty="0" smtClean="0"/>
              <a:t> more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Risks of Failure?</a:t>
            </a:r>
          </a:p>
          <a:p>
            <a:pPr lvl="1"/>
            <a:r>
              <a:rPr lang="en-US" dirty="0" smtClean="0"/>
              <a:t>What are the risks posed to the communications environment if industry fails to adopt IPv6?</a:t>
            </a:r>
          </a:p>
          <a:p>
            <a:pPr lvl="2"/>
            <a:r>
              <a:rPr lang="en-US" dirty="0" smtClean="0"/>
              <a:t>Broadband programs and the desire for ubiquitous access to the Internet?</a:t>
            </a:r>
          </a:p>
          <a:p>
            <a:pPr lvl="2"/>
            <a:r>
              <a:rPr lang="en-US" dirty="0" smtClean="0"/>
              <a:t>Security and Integrity of the network and transactions that take place over the network?</a:t>
            </a:r>
          </a:p>
          <a:p>
            <a:pPr lvl="2"/>
            <a:r>
              <a:rPr lang="en-US" dirty="0"/>
              <a:t>M</a:t>
            </a:r>
            <a:r>
              <a:rPr lang="en-US" dirty="0" smtClean="0"/>
              <a:t>arket distortions through compromise of the end-to-end architecture</a:t>
            </a:r>
          </a:p>
          <a:p>
            <a:pPr lvl="2"/>
            <a:r>
              <a:rPr lang="en-US" dirty="0" smtClean="0"/>
              <a:t>Threat to a vibrant competitive supply sectors in carriage and content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IPv4 and CGNs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IPv4 address exhaustion is prompting a further response from ISPs in the addition of Carrier Grade NATs into the network as a means of further extending the useful lifetime of IPv4</a:t>
            </a:r>
          </a:p>
          <a:p>
            <a:r>
              <a:rPr lang="en-US" dirty="0" smtClean="0"/>
              <a:t>These carrier-controlled network elements add some additional issues that have significant policy dimensions</a:t>
            </a:r>
          </a:p>
        </p:txBody>
      </p:sp>
    </p:spTree>
    <p:extLst>
      <p:ext uri="{BB962C8B-B14F-4D97-AF65-F5344CB8AC3E}">
        <p14:creationId xmlns:p14="http://schemas.microsoft.com/office/powerpoint/2010/main" val="1874412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CGNs log the </a:t>
            </a:r>
            <a:r>
              <a:rPr lang="en-US" dirty="0" smtClean="0"/>
              <a:t>NAT binding – i.e. they log the source and destination address and ports of every network transaction or conversation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 smtClean="0"/>
              <a:t>personal privacy issues are raised when </a:t>
            </a:r>
            <a:r>
              <a:rPr lang="en-US" dirty="0" smtClean="0"/>
              <a:t>an access carrier </a:t>
            </a:r>
            <a:r>
              <a:rPr lang="en-US" dirty="0" smtClean="0"/>
              <a:t>has a comprehensive log of all individual network transactions performed by each customer?</a:t>
            </a:r>
          </a:p>
        </p:txBody>
      </p:sp>
    </p:spTree>
    <p:extLst>
      <p:ext uri="{BB962C8B-B14F-4D97-AF65-F5344CB8AC3E}">
        <p14:creationId xmlns:p14="http://schemas.microsoft.com/office/powerpoint/2010/main" val="396299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what extent can an open and neutral service platform be maintained in the face of CGN-managed port rationing?</a:t>
            </a:r>
          </a:p>
          <a:p>
            <a:pPr lvl="1"/>
            <a:r>
              <a:rPr lang="en-US" dirty="0" smtClean="0"/>
              <a:t>Is this a market-based issue, in which case would this place the carrier in a dominant position with a privileged position ability to distort the content market?</a:t>
            </a:r>
          </a:p>
          <a:p>
            <a:pPr lvl="1"/>
            <a:r>
              <a:rPr lang="en-US" dirty="0" smtClean="0"/>
              <a:t>When the port resource is scarce what rationing mechanism is fair? How can openness and neutrality be enforced when the carriage provider controls the rationing point?</a:t>
            </a:r>
          </a:p>
        </p:txBody>
      </p:sp>
    </p:spTree>
    <p:extLst>
      <p:ext uri="{BB962C8B-B14F-4D97-AF65-F5344CB8AC3E}">
        <p14:creationId xmlns:p14="http://schemas.microsoft.com/office/powerpoint/2010/main" val="1652671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There is an increasing awareness of the diversity of security issues that are being posed by the broad adoption of information services</a:t>
            </a:r>
          </a:p>
          <a:p>
            <a:pPr lvl="1"/>
            <a:r>
              <a:rPr lang="en-US" dirty="0" smtClean="0"/>
              <a:t>Consumer protection from individual fraud and theft strikes</a:t>
            </a:r>
          </a:p>
          <a:p>
            <a:pPr lvl="1"/>
            <a:r>
              <a:rPr lang="en-US" dirty="0" smtClean="0"/>
              <a:t>Impact on various financial services from organized criminal activities</a:t>
            </a:r>
          </a:p>
          <a:p>
            <a:pPr lvl="1"/>
            <a:r>
              <a:rPr lang="en-US" dirty="0" smtClean="0"/>
              <a:t>Broader impact as a consequence of highly organized disruptive attack on national infrastructure</a:t>
            </a:r>
          </a:p>
          <a:p>
            <a:pPr marL="0" indent="0">
              <a:buNone/>
            </a:pPr>
            <a:r>
              <a:rPr lang="en-US" dirty="0" smtClean="0"/>
              <a:t>Integrity of the name and address infrastructure is an essential component of an effective defense against many forms of sophisticated attack</a:t>
            </a:r>
          </a:p>
        </p:txBody>
      </p:sp>
    </p:spTree>
    <p:extLst>
      <p:ext uri="{BB962C8B-B14F-4D97-AF65-F5344CB8AC3E}">
        <p14:creationId xmlns:p14="http://schemas.microsoft.com/office/powerpoint/2010/main" val="2329115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Securing the Address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DNSSEC work added public/private keys to the DNS in an effort to prevent deliberate falsification of DNS information</a:t>
            </a:r>
          </a:p>
          <a:p>
            <a:pPr marL="0" indent="0">
              <a:buNone/>
            </a:pPr>
            <a:r>
              <a:rPr lang="en-US" sz="2800" dirty="0" smtClean="0"/>
              <a:t>RIR effort to add public/private keys to the address registry infrastructure in an effort to prevent deliberate misrepresentation over who is authorized to negotiate addresses</a:t>
            </a:r>
          </a:p>
          <a:p>
            <a:pPr lvl="1"/>
            <a:r>
              <a:rPr lang="en-US" sz="2400" dirty="0"/>
              <a:t>A</a:t>
            </a:r>
            <a:r>
              <a:rPr lang="en-US" sz="2400" dirty="0" smtClean="0"/>
              <a:t>pplication in registry operations and routing</a:t>
            </a:r>
          </a:p>
        </p:txBody>
      </p:sp>
    </p:spTree>
    <p:extLst>
      <p:ext uri="{BB962C8B-B14F-4D97-AF65-F5344CB8AC3E}">
        <p14:creationId xmlns:p14="http://schemas.microsoft.com/office/powerpoint/2010/main" val="3554728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is trust negotiated in the </a:t>
            </a:r>
            <a:r>
              <a:rPr lang="en-US" sz="2800" dirty="0" smtClean="0"/>
              <a:t>RPKI</a:t>
            </a:r>
            <a:r>
              <a:rPr lang="en-US" sz="2800" dirty="0" smtClean="0"/>
              <a:t>? </a:t>
            </a:r>
          </a:p>
          <a:p>
            <a:r>
              <a:rPr lang="en-US" sz="2800" dirty="0" smtClean="0"/>
              <a:t>Could</a:t>
            </a:r>
            <a:r>
              <a:rPr lang="en-US" sz="2800" dirty="0" smtClean="0"/>
              <a:t> </a:t>
            </a:r>
            <a:r>
              <a:rPr lang="en-US" sz="2800" dirty="0" smtClean="0"/>
              <a:t>external bodies placed in unique positions of potential control over the </a:t>
            </a:r>
            <a:r>
              <a:rPr lang="en-US" sz="2800" dirty="0" smtClean="0"/>
              <a:t>root </a:t>
            </a:r>
            <a:r>
              <a:rPr lang="en-US" sz="2800" dirty="0" smtClean="0"/>
              <a:t>of trust in </a:t>
            </a:r>
            <a:r>
              <a:rPr lang="en-US" sz="2800" dirty="0" smtClean="0"/>
              <a:t>the</a:t>
            </a:r>
            <a:r>
              <a:rPr lang="en-US" sz="2800" dirty="0" smtClean="0"/>
              <a:t> RPKI</a:t>
            </a:r>
            <a:r>
              <a:rPr lang="en-US" sz="2800" dirty="0" smtClean="0"/>
              <a:t>? </a:t>
            </a:r>
          </a:p>
          <a:p>
            <a:r>
              <a:rPr lang="en-US" sz="2800" dirty="0" smtClean="0"/>
              <a:t>Is</a:t>
            </a:r>
            <a:r>
              <a:rPr lang="en-US" sz="2800" baseline="0" dirty="0" smtClean="0"/>
              <a:t> </a:t>
            </a:r>
            <a:r>
              <a:rPr lang="en-US" sz="2800" baseline="0" dirty="0" smtClean="0"/>
              <a:t>a public certification infrastructure for Internet</a:t>
            </a:r>
            <a:r>
              <a:rPr lang="en-US" sz="2800" dirty="0" smtClean="0"/>
              <a:t> Addresses </a:t>
            </a:r>
            <a:r>
              <a:rPr lang="en-US" sz="2800" baseline="0" dirty="0" smtClean="0"/>
              <a:t>subject to national</a:t>
            </a:r>
            <a:r>
              <a:rPr lang="en-US" sz="2800" dirty="0" smtClean="0"/>
              <a:t> judicial or law enforcement orders</a:t>
            </a:r>
            <a:r>
              <a:rPr lang="en-US" sz="2800" baseline="0" dirty="0" smtClean="0"/>
              <a:t> relating to issuance and revocation of certificates?</a:t>
            </a:r>
          </a:p>
        </p:txBody>
      </p:sp>
    </p:spTree>
    <p:extLst>
      <p:ext uri="{BB962C8B-B14F-4D97-AF65-F5344CB8AC3E}">
        <p14:creationId xmlns:p14="http://schemas.microsoft.com/office/powerpoint/2010/main" val="380346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Perspective from an RIR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 are many ways of addressing this question</a:t>
            </a:r>
          </a:p>
          <a:p>
            <a:r>
              <a:rPr lang="en-US" dirty="0" smtClean="0"/>
              <a:t>The filter I’ll use here is one that concentrates on </a:t>
            </a:r>
            <a:r>
              <a:rPr lang="en-US" dirty="0" smtClean="0"/>
              <a:t>the Internet’s service and infrastructure environment </a:t>
            </a:r>
            <a:r>
              <a:rPr lang="en-US" dirty="0"/>
              <a:t>from the perspective of one </a:t>
            </a:r>
            <a:r>
              <a:rPr lang="en-US" dirty="0" smtClean="0"/>
              <a:t>of the </a:t>
            </a:r>
            <a:r>
              <a:rPr lang="en-US" dirty="0" smtClean="0"/>
              <a:t>Regional </a:t>
            </a:r>
            <a:r>
              <a:rPr lang="en-US" dirty="0" smtClean="0"/>
              <a:t>Internet Registries as it relates to the CISP agenda</a:t>
            </a:r>
          </a:p>
          <a:p>
            <a:r>
              <a:rPr lang="en-US" dirty="0" smtClean="0"/>
              <a:t>Which means I’m going to be quite selective as to which aspects of CISP are of interest to me!</a:t>
            </a:r>
          </a:p>
        </p:txBody>
      </p:sp>
    </p:spTree>
    <p:extLst>
      <p:ext uri="{BB962C8B-B14F-4D97-AF65-F5344CB8AC3E}">
        <p14:creationId xmlns:p14="http://schemas.microsoft.com/office/powerpoint/2010/main" val="426761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628" y="1600200"/>
            <a:ext cx="7212629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One issue dominates all others at the moment from the perspective of APNIC…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1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And, surprisingly, its an issue that has failed to gain significant traction </a:t>
            </a:r>
            <a:r>
              <a:rPr lang="en-US" dirty="0" smtClean="0"/>
              <a:t>in the public space beyond </a:t>
            </a:r>
            <a:r>
              <a:rPr lang="en-US" dirty="0" smtClean="0"/>
              <a:t>the technical </a:t>
            </a:r>
            <a:r>
              <a:rPr lang="en-US" dirty="0" smtClean="0"/>
              <a:t>and operational community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And it’s an issue that lies at the heart of the direction of the Internet’s evolution over the coming years…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81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Running </a:t>
            </a:r>
            <a:r>
              <a:rPr lang="en-US" dirty="0" smtClean="0"/>
              <a:t>on Empty!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7650" t="-10025" b="-1279"/>
          <a:stretch/>
        </p:blipFill>
        <p:spPr>
          <a:xfrm>
            <a:off x="196702" y="879126"/>
            <a:ext cx="8229600" cy="5978874"/>
          </a:xfrm>
        </p:spPr>
      </p:pic>
    </p:spTree>
    <p:extLst>
      <p:ext uri="{BB962C8B-B14F-4D97-AF65-F5344CB8AC3E}">
        <p14:creationId xmlns:p14="http://schemas.microsoft.com/office/powerpoint/2010/main" val="415539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Empty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IANA exhausted its pool of IPv4 addresses in February 2011</a:t>
            </a:r>
          </a:p>
          <a:p>
            <a:r>
              <a:rPr lang="en-US" dirty="0" smtClean="0"/>
              <a:t>APNIC exhausted its pool of IPv4 addresses in April 2011</a:t>
            </a:r>
          </a:p>
          <a:p>
            <a:r>
              <a:rPr lang="en-US" dirty="0" smtClean="0"/>
              <a:t>RIPENCC – late 2011 / early 2012</a:t>
            </a:r>
          </a:p>
          <a:p>
            <a:r>
              <a:rPr lang="en-US" dirty="0" smtClean="0"/>
              <a:t>ARIN – late 2013</a:t>
            </a:r>
          </a:p>
          <a:p>
            <a:r>
              <a:rPr lang="en-US" dirty="0" smtClean="0"/>
              <a:t>AFRINIC, LACNIC – mid 2014</a:t>
            </a:r>
          </a:p>
        </p:txBody>
      </p:sp>
    </p:spTree>
    <p:extLst>
      <p:ext uri="{BB962C8B-B14F-4D97-AF65-F5344CB8AC3E}">
        <p14:creationId xmlns:p14="http://schemas.microsoft.com/office/powerpoint/2010/main" val="402280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nd IPv6 uptake is very slow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862" b="1479"/>
          <a:stretch/>
        </p:blipFill>
        <p:spPr>
          <a:xfrm>
            <a:off x="961381" y="1546606"/>
            <a:ext cx="7090459" cy="5193358"/>
          </a:xfrm>
        </p:spPr>
      </p:pic>
    </p:spTree>
    <p:extLst>
      <p:ext uri="{BB962C8B-B14F-4D97-AF65-F5344CB8AC3E}">
        <p14:creationId xmlns:p14="http://schemas.microsoft.com/office/powerpoint/2010/main" val="2528698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2088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 smtClean="0"/>
              <a:t>A </a:t>
            </a:r>
            <a:r>
              <a:rPr lang="en-US" dirty="0"/>
              <a:t>p</a:t>
            </a:r>
            <a:r>
              <a:rPr lang="en-US" dirty="0" smtClean="0"/>
              <a:t>rotracted Dual Stack transition environment means staying with IPv4 for some time yet</a:t>
            </a:r>
          </a:p>
          <a:p>
            <a:pPr lvl="1"/>
            <a:r>
              <a:rPr lang="en-US" dirty="0" smtClean="0"/>
              <a:t>Can an after-market in addresses function effectively? What, if any, are the special considerations here?</a:t>
            </a:r>
          </a:p>
          <a:p>
            <a:pPr lvl="1"/>
            <a:r>
              <a:rPr lang="en-US" dirty="0" smtClean="0"/>
              <a:t>Will incumbents set up prohibitive barriers to entry?</a:t>
            </a:r>
          </a:p>
          <a:p>
            <a:pPr lvl="1"/>
            <a:r>
              <a:rPr lang="en-US" dirty="0" smtClean="0"/>
              <a:t>How do new competitors enter the carriage services  market?</a:t>
            </a:r>
          </a:p>
          <a:p>
            <a:pPr lvl="1"/>
            <a:r>
              <a:rPr lang="en-US" dirty="0" smtClean="0"/>
              <a:t>Will all future content now be bound to carriage service providers? How will new entrants fare?</a:t>
            </a:r>
          </a:p>
        </p:txBody>
      </p:sp>
    </p:spTree>
    <p:extLst>
      <p:ext uri="{BB962C8B-B14F-4D97-AF65-F5344CB8AC3E}">
        <p14:creationId xmlns:p14="http://schemas.microsoft.com/office/powerpoint/2010/main" val="277921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more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Incentives for IPv6?</a:t>
            </a:r>
          </a:p>
          <a:p>
            <a:pPr lvl="1"/>
            <a:r>
              <a:rPr lang="en-US" dirty="0" smtClean="0"/>
              <a:t>Are current incentives for industry to adopt IPv6 as a service platform adequate?</a:t>
            </a:r>
          </a:p>
          <a:p>
            <a:pPr lvl="1"/>
            <a:r>
              <a:rPr lang="en-US" dirty="0" smtClean="0"/>
              <a:t>Will the pressures from new entrants be enough to force incumbents to invest in IPv6 service infrastructure?</a:t>
            </a:r>
          </a:p>
          <a:p>
            <a:pPr lvl="1"/>
            <a:r>
              <a:rPr lang="en-US" dirty="0" smtClean="0"/>
              <a:t>Or will the open Internet stall and revert to walled gardens of IPv4?</a:t>
            </a:r>
          </a:p>
        </p:txBody>
      </p:sp>
    </p:spTree>
    <p:extLst>
      <p:ext uri="{BB962C8B-B14F-4D97-AF65-F5344CB8AC3E}">
        <p14:creationId xmlns:p14="http://schemas.microsoft.com/office/powerpoint/2010/main" val="1138743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767</Words>
  <Application>Microsoft Macintosh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Public Policy Issues in the  Communications and Infrastructure Services Policy area</vt:lpstr>
      <vt:lpstr>A Perspective from an RIR</vt:lpstr>
      <vt:lpstr>PowerPoint Presentation</vt:lpstr>
      <vt:lpstr>PowerPoint Presentation</vt:lpstr>
      <vt:lpstr>We are Running on Empty!</vt:lpstr>
      <vt:lpstr>Running on Empty</vt:lpstr>
      <vt:lpstr>and IPv6 uptake is very slow</vt:lpstr>
      <vt:lpstr>Some Policy Issues</vt:lpstr>
      <vt:lpstr>Some more Policy Issues</vt:lpstr>
      <vt:lpstr>Some more Policy Issues</vt:lpstr>
      <vt:lpstr>IPv4 and CGNs</vt:lpstr>
      <vt:lpstr>Some Policy Issues</vt:lpstr>
      <vt:lpstr>Some Policy Issues</vt:lpstr>
      <vt:lpstr>Infrastructure Security</vt:lpstr>
      <vt:lpstr>Securing the Address Infrastructure</vt:lpstr>
      <vt:lpstr>Some Policy Issues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Issues of Critical Information Services Policy</dc:title>
  <dc:creator>Geoff Huston</dc:creator>
  <cp:lastModifiedBy>Geoff Huston</cp:lastModifiedBy>
  <cp:revision>17</cp:revision>
  <dcterms:created xsi:type="dcterms:W3CDTF">2011-06-27T07:13:16Z</dcterms:created>
  <dcterms:modified xsi:type="dcterms:W3CDTF">2011-06-30T06:40:27Z</dcterms:modified>
</cp:coreProperties>
</file>